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handoutMasterIdLst>
    <p:handoutMasterId r:id="rId63"/>
  </p:handoutMasterIdLst>
  <p:sldIdLst>
    <p:sldId id="256" r:id="rId2"/>
    <p:sldId id="257" r:id="rId3"/>
    <p:sldId id="258" r:id="rId4"/>
    <p:sldId id="259" r:id="rId5"/>
    <p:sldId id="261" r:id="rId6"/>
    <p:sldId id="262" r:id="rId7"/>
    <p:sldId id="296" r:id="rId8"/>
    <p:sldId id="264" r:id="rId9"/>
    <p:sldId id="297" r:id="rId10"/>
    <p:sldId id="266" r:id="rId11"/>
    <p:sldId id="263" r:id="rId12"/>
    <p:sldId id="265" r:id="rId13"/>
    <p:sldId id="267" r:id="rId14"/>
    <p:sldId id="269" r:id="rId15"/>
    <p:sldId id="282" r:id="rId16"/>
    <p:sldId id="283" r:id="rId17"/>
    <p:sldId id="270" r:id="rId18"/>
    <p:sldId id="271" r:id="rId19"/>
    <p:sldId id="272" r:id="rId20"/>
    <p:sldId id="274" r:id="rId21"/>
    <p:sldId id="299" r:id="rId22"/>
    <p:sldId id="273" r:id="rId23"/>
    <p:sldId id="277" r:id="rId24"/>
    <p:sldId id="300" r:id="rId25"/>
    <p:sldId id="275" r:id="rId26"/>
    <p:sldId id="276" r:id="rId27"/>
    <p:sldId id="279" r:id="rId28"/>
    <p:sldId id="278" r:id="rId29"/>
    <p:sldId id="280" r:id="rId30"/>
    <p:sldId id="281" r:id="rId31"/>
    <p:sldId id="301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2" r:id="rId40"/>
    <p:sldId id="293" r:id="rId41"/>
    <p:sldId id="294" r:id="rId42"/>
    <p:sldId id="295" r:id="rId43"/>
    <p:sldId id="302" r:id="rId44"/>
    <p:sldId id="303" r:id="rId45"/>
    <p:sldId id="304" r:id="rId46"/>
    <p:sldId id="305" r:id="rId47"/>
    <p:sldId id="306" r:id="rId48"/>
    <p:sldId id="308" r:id="rId49"/>
    <p:sldId id="318" r:id="rId50"/>
    <p:sldId id="309" r:id="rId51"/>
    <p:sldId id="307" r:id="rId52"/>
    <p:sldId id="291" r:id="rId53"/>
    <p:sldId id="319" r:id="rId54"/>
    <p:sldId id="310" r:id="rId55"/>
    <p:sldId id="311" r:id="rId56"/>
    <p:sldId id="313" r:id="rId57"/>
    <p:sldId id="314" r:id="rId58"/>
    <p:sldId id="315" r:id="rId59"/>
    <p:sldId id="316" r:id="rId60"/>
    <p:sldId id="312" r:id="rId61"/>
    <p:sldId id="317" r:id="rId62"/>
  </p:sldIdLst>
  <p:sldSz cx="12192000" cy="6858000"/>
  <p:notesSz cx="6864350" cy="9994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287" cy="501491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88476" y="0"/>
            <a:ext cx="2974287" cy="501491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224385D5-E353-4750-8810-4C2C60C5EF61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9493409"/>
            <a:ext cx="2974287" cy="501491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8476" y="9493409"/>
            <a:ext cx="2974287" cy="501491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11F70077-FD1F-4DD2-B2E8-494F125013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3053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50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4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0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1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4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2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01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30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0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5833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837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ol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2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lpec s tremi sli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73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05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3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01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114059" cy="3329581"/>
          </a:xfrm>
        </p:spPr>
        <p:txBody>
          <a:bodyPr/>
          <a:lstStyle/>
          <a:p>
            <a:r>
              <a:rPr lang="sl-SI" dirty="0" smtClean="0"/>
              <a:t>TAKSONOMIJA IN IDENTIFIKACIJA MIKROORGANIZMOV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lvl="1" algn="l"/>
            <a:r>
              <a:rPr lang="sl-SI" sz="2000" dirty="0" smtClean="0"/>
              <a:t>3A, 3B  2014/15</a:t>
            </a:r>
          </a:p>
          <a:p>
            <a:pPr marL="0" lvl="1" algn="l"/>
            <a:r>
              <a:rPr lang="sl-SI" sz="2000" dirty="0" smtClean="0"/>
              <a:t>Pripravil </a:t>
            </a:r>
            <a:r>
              <a:rPr lang="sl-SI" sz="2000"/>
              <a:t>Gašper </a:t>
            </a:r>
            <a:r>
              <a:rPr lang="sl-SI" sz="2000" smtClean="0"/>
              <a:t>Jan Simon</a:t>
            </a:r>
            <a:endParaRPr lang="sl-SI" sz="20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035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Taksonomija = Sistem in metoda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/>
              <a:t>Iz. Gr.:</a:t>
            </a:r>
            <a:br>
              <a:rPr lang="sl-SI" sz="2400" dirty="0" smtClean="0"/>
            </a:br>
            <a:r>
              <a:rPr lang="sl-SI" sz="2400" dirty="0" err="1"/>
              <a:t>t</a:t>
            </a:r>
            <a:r>
              <a:rPr lang="sl-SI" sz="2400" dirty="0" err="1" smtClean="0"/>
              <a:t>axis</a:t>
            </a:r>
            <a:r>
              <a:rPr lang="sl-SI" sz="2400" dirty="0" smtClean="0"/>
              <a:t> – ureditev</a:t>
            </a:r>
            <a:br>
              <a:rPr lang="sl-SI" sz="2400" dirty="0" smtClean="0"/>
            </a:br>
            <a:r>
              <a:rPr lang="sl-SI" sz="2400" dirty="0" err="1" smtClean="0"/>
              <a:t>nomia</a:t>
            </a:r>
            <a:r>
              <a:rPr lang="sl-SI" sz="2400" dirty="0" smtClean="0"/>
              <a:t> – metoda</a:t>
            </a:r>
          </a:p>
          <a:p>
            <a:r>
              <a:rPr lang="sl-SI" sz="2400" dirty="0" smtClean="0"/>
              <a:t>Potreba po:</a:t>
            </a:r>
          </a:p>
          <a:p>
            <a:pPr lvl="1"/>
            <a:r>
              <a:rPr lang="sl-SI" sz="2000" dirty="0" smtClean="0"/>
              <a:t>Preglednosti</a:t>
            </a:r>
          </a:p>
          <a:p>
            <a:pPr lvl="1"/>
            <a:r>
              <a:rPr lang="sl-SI" sz="2000" dirty="0" smtClean="0"/>
              <a:t>Točnosti</a:t>
            </a:r>
          </a:p>
          <a:p>
            <a:pPr lvl="1"/>
            <a:r>
              <a:rPr lang="sl-SI" sz="2000" dirty="0" smtClean="0"/>
              <a:t>Preprostem dostopanju do informacij</a:t>
            </a:r>
          </a:p>
        </p:txBody>
      </p:sp>
    </p:spTree>
    <p:extLst>
      <p:ext uri="{BB962C8B-B14F-4D97-AF65-F5344CB8AC3E}">
        <p14:creationId xmlns:p14="http://schemas.microsoft.com/office/powerpoint/2010/main" val="25819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Merila za razvrščanja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sz="2800" dirty="0" smtClean="0"/>
              <a:t>LASTNOSTI:</a:t>
            </a:r>
          </a:p>
          <a:p>
            <a:r>
              <a:rPr lang="sl-SI" sz="2400" dirty="0" smtClean="0"/>
              <a:t>Morfološke</a:t>
            </a:r>
          </a:p>
          <a:p>
            <a:r>
              <a:rPr lang="sl-SI" sz="2400" dirty="0" smtClean="0"/>
              <a:t>Fiziološke</a:t>
            </a:r>
          </a:p>
          <a:p>
            <a:r>
              <a:rPr lang="sl-SI" sz="2400" dirty="0" smtClean="0"/>
              <a:t>Genetske</a:t>
            </a:r>
          </a:p>
          <a:p>
            <a:pPr marL="0" indent="0">
              <a:buNone/>
            </a:pPr>
            <a:endParaRPr lang="sl-SI" sz="2400" dirty="0"/>
          </a:p>
          <a:p>
            <a:pPr marL="0" indent="0">
              <a:buNone/>
            </a:pPr>
            <a:r>
              <a:rPr lang="sl-SI" sz="2400" dirty="0" smtClean="0"/>
              <a:t>Z razvojem znanosti se spreminjajo tudi kriteriji in metode za razvrščanje.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l-SI" sz="2200" dirty="0" smtClean="0"/>
              <a:t>Vodi v prerazporejanje organizmov v sistemu</a:t>
            </a:r>
            <a:endParaRPr lang="sl-SI" sz="2200" dirty="0"/>
          </a:p>
        </p:txBody>
      </p:sp>
    </p:spTree>
    <p:extLst>
      <p:ext uri="{BB962C8B-B14F-4D97-AF65-F5344CB8AC3E}">
        <p14:creationId xmlns:p14="http://schemas.microsoft.com/office/powerpoint/2010/main" val="223388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Zgodovina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 smtClean="0"/>
              <a:t>Aristotel (4. st. </a:t>
            </a:r>
            <a:r>
              <a:rPr lang="sl-SI" sz="2400" dirty="0" err="1" smtClean="0"/>
              <a:t>pr.n.št</a:t>
            </a:r>
            <a:r>
              <a:rPr lang="sl-SI" sz="2400" dirty="0" smtClean="0"/>
              <a:t>.)</a:t>
            </a:r>
          </a:p>
          <a:p>
            <a:pPr lvl="1"/>
            <a:r>
              <a:rPr lang="sl-SI" sz="2000" dirty="0" smtClean="0"/>
              <a:t>v svojih delih objavi prvo znano klasifikacijo</a:t>
            </a:r>
          </a:p>
          <a:p>
            <a:pPr lvl="1"/>
            <a:r>
              <a:rPr lang="sl-SI" sz="2000" dirty="0" smtClean="0"/>
              <a:t>Dve kraljestvi: rastline in živali</a:t>
            </a:r>
          </a:p>
          <a:p>
            <a:pPr lvl="1"/>
            <a:r>
              <a:rPr lang="sl-SI" sz="2000" dirty="0" smtClean="0"/>
              <a:t>Ostali kriteriji za živali:</a:t>
            </a:r>
            <a:br>
              <a:rPr lang="sl-SI" sz="2000" dirty="0" smtClean="0"/>
            </a:br>
            <a:r>
              <a:rPr lang="sl-SI" sz="2000" dirty="0" smtClean="0"/>
              <a:t>prisotnost krvi</a:t>
            </a:r>
            <a:r>
              <a:rPr lang="sl-SI" sz="2000" dirty="0"/>
              <a:t/>
            </a:r>
            <a:br>
              <a:rPr lang="sl-SI" sz="2000" dirty="0"/>
            </a:br>
            <a:r>
              <a:rPr lang="sl-SI" sz="2000" dirty="0" smtClean="0"/>
              <a:t>živorodnost/jajcerodnost</a:t>
            </a:r>
          </a:p>
          <a:p>
            <a:pPr lvl="1"/>
            <a:r>
              <a:rPr lang="sl-SI" sz="2000" dirty="0" err="1" smtClean="0"/>
              <a:t>Nekatre</a:t>
            </a:r>
            <a:r>
              <a:rPr lang="sl-SI" sz="2000" dirty="0" smtClean="0"/>
              <a:t> </a:t>
            </a:r>
            <a:r>
              <a:rPr lang="sl-SI" sz="2000" dirty="0" err="1" smtClean="0"/>
              <a:t>kategrije</a:t>
            </a:r>
            <a:r>
              <a:rPr lang="sl-SI" sz="2000" dirty="0" smtClean="0"/>
              <a:t> uporabljamo še danes</a:t>
            </a:r>
          </a:p>
        </p:txBody>
      </p:sp>
      <p:pic>
        <p:nvPicPr>
          <p:cNvPr id="4" name="Slika 3"/>
          <p:cNvPicPr/>
          <p:nvPr/>
        </p:nvPicPr>
        <p:blipFill>
          <a:blip r:embed="rId2"/>
          <a:stretch>
            <a:fillRect/>
          </a:stretch>
        </p:blipFill>
        <p:spPr>
          <a:xfrm>
            <a:off x="7825947" y="1853248"/>
            <a:ext cx="3977922" cy="358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914823" y="304452"/>
            <a:ext cx="8946541" cy="6392910"/>
          </a:xfrm>
        </p:spPr>
        <p:txBody>
          <a:bodyPr/>
          <a:lstStyle/>
          <a:p>
            <a:r>
              <a:rPr lang="sl-SI" sz="2400" dirty="0" smtClean="0"/>
              <a:t>Uporabljajo se latinska opisna imena</a:t>
            </a:r>
          </a:p>
          <a:p>
            <a:pPr lvl="1"/>
            <a:r>
              <a:rPr lang="sl-SI" sz="2000" i="1" dirty="0" err="1"/>
              <a:t>Plantago</a:t>
            </a:r>
            <a:r>
              <a:rPr lang="sl-SI" sz="2000" i="1" dirty="0"/>
              <a:t> </a:t>
            </a:r>
            <a:r>
              <a:rPr lang="sl-SI" sz="2000" i="1" dirty="0" err="1"/>
              <a:t>foliis</a:t>
            </a:r>
            <a:r>
              <a:rPr lang="sl-SI" sz="2000" i="1" dirty="0"/>
              <a:t> </a:t>
            </a:r>
            <a:r>
              <a:rPr lang="sl-SI" sz="2000" i="1" dirty="0" err="1"/>
              <a:t>ovato-lanceolatus</a:t>
            </a:r>
            <a:r>
              <a:rPr lang="sl-SI" sz="2000" i="1" dirty="0"/>
              <a:t> </a:t>
            </a:r>
            <a:r>
              <a:rPr lang="sl-SI" sz="2000" i="1" dirty="0" err="1"/>
              <a:t>pubescen</a:t>
            </a:r>
            <a:r>
              <a:rPr lang="sl-SI" sz="2000" i="1" dirty="0"/>
              <a:t> </a:t>
            </a:r>
            <a:r>
              <a:rPr lang="sl-SI" sz="2000" i="1" dirty="0" err="1"/>
              <a:t>tibus</a:t>
            </a:r>
            <a:r>
              <a:rPr lang="sl-SI" sz="2000" i="1" dirty="0"/>
              <a:t>, </a:t>
            </a:r>
            <a:r>
              <a:rPr lang="sl-SI" sz="2000" i="1" dirty="0" err="1"/>
              <a:t>spica</a:t>
            </a:r>
            <a:r>
              <a:rPr lang="sl-SI" sz="2000" i="1" dirty="0"/>
              <a:t> </a:t>
            </a:r>
            <a:r>
              <a:rPr lang="sl-SI" sz="2000" i="1" dirty="0" err="1"/>
              <a:t>cylindrica</a:t>
            </a:r>
            <a:r>
              <a:rPr lang="sl-SI" sz="2000" i="1" dirty="0"/>
              <a:t>, </a:t>
            </a:r>
            <a:r>
              <a:rPr lang="sl-SI" sz="2000" i="1" dirty="0" err="1"/>
              <a:t>scapo</a:t>
            </a:r>
            <a:r>
              <a:rPr lang="sl-SI" sz="2000" i="1" dirty="0"/>
              <a:t> </a:t>
            </a:r>
            <a:r>
              <a:rPr lang="sl-SI" sz="2000" i="1" dirty="0" err="1"/>
              <a:t>tereti</a:t>
            </a:r>
            <a:r>
              <a:rPr lang="sl-SI" sz="2000" i="1" dirty="0" smtClean="0"/>
              <a:t>    =    </a:t>
            </a:r>
            <a:r>
              <a:rPr lang="sl-SI" sz="2000" i="1" dirty="0" err="1" smtClean="0"/>
              <a:t>Plantago</a:t>
            </a:r>
            <a:r>
              <a:rPr lang="sl-SI" sz="2000" i="1" dirty="0" smtClean="0"/>
              <a:t> </a:t>
            </a:r>
            <a:r>
              <a:rPr lang="sl-SI" sz="2000" i="1" dirty="0" err="1" smtClean="0"/>
              <a:t>media</a:t>
            </a:r>
            <a:r>
              <a:rPr lang="sl-SI" sz="2000" i="1" dirty="0" smtClean="0"/>
              <a:t> </a:t>
            </a:r>
            <a:r>
              <a:rPr lang="sl-SI" sz="2000" dirty="0" smtClean="0"/>
              <a:t>(Srednji trpotec)</a:t>
            </a:r>
            <a:endParaRPr lang="sl-SI" sz="2000" dirty="0"/>
          </a:p>
          <a:p>
            <a:endParaRPr lang="sl-SI" sz="1000" dirty="0"/>
          </a:p>
          <a:p>
            <a:r>
              <a:rPr lang="sl-SI" sz="2400" dirty="0" err="1" smtClean="0"/>
              <a:t>Conrad</a:t>
            </a:r>
            <a:r>
              <a:rPr lang="sl-SI" sz="2400" dirty="0" smtClean="0"/>
              <a:t> </a:t>
            </a:r>
            <a:r>
              <a:rPr lang="sl-SI" sz="2400" dirty="0" err="1" smtClean="0"/>
              <a:t>Gesner</a:t>
            </a:r>
            <a:r>
              <a:rPr lang="sl-SI" sz="2400" dirty="0" smtClean="0"/>
              <a:t> (16. st.)</a:t>
            </a:r>
          </a:p>
          <a:p>
            <a:pPr lvl="1"/>
            <a:r>
              <a:rPr lang="sl-SI" sz="2000" dirty="0" smtClean="0"/>
              <a:t>Želi sestaviti pregled tedanjega znanja</a:t>
            </a:r>
          </a:p>
          <a:p>
            <a:pPr lvl="1"/>
            <a:r>
              <a:rPr lang="sl-SI" sz="2000" dirty="0" smtClean="0"/>
              <a:t>Zbirka podatkov o rastlinah in živalih</a:t>
            </a:r>
          </a:p>
          <a:p>
            <a:r>
              <a:rPr lang="sl-SI" sz="2200" dirty="0" smtClean="0"/>
              <a:t>Carl Linne ali </a:t>
            </a:r>
            <a:r>
              <a:rPr lang="sl-SI" sz="2200" dirty="0" err="1" smtClean="0"/>
              <a:t>Carolus</a:t>
            </a:r>
            <a:r>
              <a:rPr lang="sl-SI" sz="2200" dirty="0" smtClean="0"/>
              <a:t> </a:t>
            </a:r>
            <a:r>
              <a:rPr lang="sl-SI" sz="2200" dirty="0" err="1" smtClean="0"/>
              <a:t>Linnaeus</a:t>
            </a:r>
            <a:r>
              <a:rPr lang="sl-SI" sz="2200" dirty="0" smtClean="0"/>
              <a:t> (18. st)</a:t>
            </a:r>
          </a:p>
          <a:p>
            <a:pPr lvl="1"/>
            <a:r>
              <a:rPr lang="sl-SI" dirty="0" err="1" smtClean="0"/>
              <a:t>Systema</a:t>
            </a:r>
            <a:r>
              <a:rPr lang="sl-SI" dirty="0" smtClean="0"/>
              <a:t> natura 1735</a:t>
            </a:r>
          </a:p>
          <a:p>
            <a:pPr lvl="1"/>
            <a:r>
              <a:rPr lang="sl-SI" dirty="0" smtClean="0"/>
              <a:t>Tri kraljestva: kamnine, rastline, živali</a:t>
            </a:r>
          </a:p>
          <a:p>
            <a:pPr lvl="1"/>
            <a:r>
              <a:rPr lang="sl-SI" dirty="0" smtClean="0"/>
              <a:t>Razred, red, rod, vrsta, različica</a:t>
            </a:r>
          </a:p>
          <a:p>
            <a:pPr marL="57150" indent="0">
              <a:buNone/>
            </a:pPr>
            <a:r>
              <a:rPr lang="sl-SI" dirty="0" smtClean="0"/>
              <a:t>Kdo manjka?</a:t>
            </a:r>
          </a:p>
          <a:p>
            <a:pPr lvl="1"/>
            <a:r>
              <a:rPr lang="sl-SI" dirty="0" smtClean="0"/>
              <a:t>Uvede </a:t>
            </a:r>
            <a:r>
              <a:rPr lang="sl-SI" dirty="0" err="1" smtClean="0"/>
              <a:t>nomen</a:t>
            </a:r>
            <a:r>
              <a:rPr lang="sl-SI" dirty="0" smtClean="0"/>
              <a:t> </a:t>
            </a:r>
            <a:r>
              <a:rPr lang="sl-SI" dirty="0" err="1" smtClean="0"/>
              <a:t>triviale</a:t>
            </a:r>
            <a:r>
              <a:rPr lang="sl-SI" dirty="0" smtClean="0"/>
              <a:t> (eno- ali </a:t>
            </a:r>
            <a:r>
              <a:rPr lang="sl-SI" dirty="0" err="1" smtClean="0"/>
              <a:t>dvobesedni</a:t>
            </a:r>
            <a:r>
              <a:rPr lang="sl-SI" dirty="0" smtClean="0"/>
              <a:t> pridevek) – poimenovanje loči od opisov</a:t>
            </a:r>
          </a:p>
          <a:p>
            <a:pPr lvl="1"/>
            <a:r>
              <a:rPr lang="sl-SI" dirty="0" smtClean="0"/>
              <a:t>V 19. st se iz tega razvije binarna nomenklatura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/>
          <a:stretch>
            <a:fillRect/>
          </a:stretch>
        </p:blipFill>
        <p:spPr>
          <a:xfrm>
            <a:off x="9861364" y="243529"/>
            <a:ext cx="2040252" cy="206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03312" y="642552"/>
            <a:ext cx="8946541" cy="5807676"/>
          </a:xfrm>
        </p:spPr>
        <p:txBody>
          <a:bodyPr>
            <a:normAutofit/>
          </a:bodyPr>
          <a:lstStyle/>
          <a:p>
            <a:r>
              <a:rPr lang="sl-SI" sz="2400" dirty="0" err="1" smtClean="0"/>
              <a:t>Vasih</a:t>
            </a:r>
            <a:r>
              <a:rPr lang="sl-SI" sz="2400" dirty="0" smtClean="0"/>
              <a:t> so razvrščali zaradi lažjega prepoznavanja</a:t>
            </a:r>
          </a:p>
          <a:p>
            <a:endParaRPr lang="sl-SI" sz="1000" dirty="0" smtClean="0"/>
          </a:p>
          <a:p>
            <a:r>
              <a:rPr lang="sl-SI" sz="2400" dirty="0" smtClean="0"/>
              <a:t>Danes želimo, da klasifikacija izraža tudi darvinistično načelo skupnega prednika</a:t>
            </a:r>
          </a:p>
          <a:p>
            <a:endParaRPr lang="sl-SI" sz="1000" dirty="0" smtClean="0"/>
          </a:p>
          <a:p>
            <a:r>
              <a:rPr lang="sl-SI" sz="2400" dirty="0" smtClean="0"/>
              <a:t>20. st. različni pristopi k taksonomiji</a:t>
            </a:r>
          </a:p>
          <a:p>
            <a:r>
              <a:rPr lang="sl-SI" sz="2400" dirty="0" smtClean="0"/>
              <a:t>Razvoj genetskih metod</a:t>
            </a:r>
          </a:p>
          <a:p>
            <a:endParaRPr lang="sl-SI" sz="1000" dirty="0" smtClean="0"/>
          </a:p>
          <a:p>
            <a:r>
              <a:rPr lang="sl-SI" sz="2400" dirty="0" smtClean="0"/>
              <a:t>1969 </a:t>
            </a:r>
            <a:r>
              <a:rPr lang="sl-SI" sz="2400" dirty="0" err="1" smtClean="0"/>
              <a:t>Whittaker</a:t>
            </a:r>
            <a:r>
              <a:rPr lang="sl-SI" sz="2400" dirty="0" smtClean="0"/>
              <a:t> – 5 Kraljestev</a:t>
            </a:r>
          </a:p>
          <a:p>
            <a:r>
              <a:rPr lang="sl-SI" sz="2400" dirty="0" smtClean="0"/>
              <a:t>1990 </a:t>
            </a:r>
            <a:r>
              <a:rPr lang="sl-SI" sz="2400" dirty="0" err="1" smtClean="0"/>
              <a:t>Woese</a:t>
            </a:r>
            <a:r>
              <a:rPr lang="sl-SI" sz="2400" dirty="0" smtClean="0"/>
              <a:t> in sod. predlagajo sistem treh domen</a:t>
            </a:r>
          </a:p>
          <a:p>
            <a:pPr lvl="1"/>
            <a:r>
              <a:rPr lang="sl-SI" sz="2000" i="1" dirty="0" err="1" smtClean="0"/>
              <a:t>Bacteria</a:t>
            </a:r>
            <a:endParaRPr lang="sl-SI" sz="2000" i="1" dirty="0" smtClean="0"/>
          </a:p>
          <a:p>
            <a:pPr lvl="1"/>
            <a:r>
              <a:rPr lang="sl-SI" sz="2000" i="1" dirty="0" err="1" smtClean="0"/>
              <a:t>Archaea</a:t>
            </a:r>
            <a:endParaRPr lang="sl-SI" sz="2000" i="1" dirty="0" smtClean="0"/>
          </a:p>
          <a:p>
            <a:pPr lvl="1"/>
            <a:r>
              <a:rPr lang="sl-SI" sz="2000" i="1" dirty="0" err="1" smtClean="0"/>
              <a:t>Eucarya</a:t>
            </a:r>
            <a:endParaRPr lang="sl-SI" sz="2000" i="1" dirty="0" smtClean="0"/>
          </a:p>
          <a:p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27874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Označba mesta vsebine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5186" y="247136"/>
            <a:ext cx="6046572" cy="635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58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Razvoj delitve živih organizmov</a:t>
            </a:r>
            <a:endParaRPr lang="sl-SI" dirty="0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19" y="2117124"/>
            <a:ext cx="7777505" cy="3357370"/>
          </a:xfrm>
        </p:spPr>
      </p:pic>
    </p:spTree>
    <p:extLst>
      <p:ext uri="{BB962C8B-B14F-4D97-AF65-F5344CB8AC3E}">
        <p14:creationId xmlns:p14="http://schemas.microsoft.com/office/powerpoint/2010/main" val="35645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1" y="790832"/>
            <a:ext cx="9397884" cy="5099222"/>
          </a:xfrm>
        </p:spPr>
      </p:pic>
    </p:spTree>
    <p:extLst>
      <p:ext uri="{BB962C8B-B14F-4D97-AF65-F5344CB8AC3E}">
        <p14:creationId xmlns:p14="http://schemas.microsoft.com/office/powerpoint/2010/main" val="768799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1" name="Označba mesta vsebine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72" y="0"/>
            <a:ext cx="8218799" cy="6858000"/>
          </a:xfrm>
        </p:spPr>
      </p:pic>
    </p:spTree>
    <p:extLst>
      <p:ext uri="{BB962C8B-B14F-4D97-AF65-F5344CB8AC3E}">
        <p14:creationId xmlns:p14="http://schemas.microsoft.com/office/powerpoint/2010/main" val="99356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6111" y="281005"/>
            <a:ext cx="9404723" cy="1400530"/>
          </a:xfrm>
        </p:spPr>
        <p:txBody>
          <a:bodyPr/>
          <a:lstStyle/>
          <a:p>
            <a:r>
              <a:rPr lang="sl-SI" dirty="0" smtClean="0"/>
              <a:t>Taksonomske enote - taksoni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646111" y="1438255"/>
            <a:ext cx="4396339" cy="4195763"/>
          </a:xfrm>
        </p:spPr>
        <p:txBody>
          <a:bodyPr>
            <a:normAutofit/>
          </a:bodyPr>
          <a:lstStyle/>
          <a:p>
            <a:r>
              <a:rPr lang="sl-SI" sz="2400" dirty="0" smtClean="0"/>
              <a:t>Vrsta - </a:t>
            </a:r>
            <a:r>
              <a:rPr lang="sl-SI" sz="2400" i="1" dirty="0" err="1" smtClean="0"/>
              <a:t>Species</a:t>
            </a:r>
            <a:endParaRPr lang="sl-SI" sz="2400" i="1" dirty="0" smtClean="0"/>
          </a:p>
          <a:p>
            <a:r>
              <a:rPr lang="sl-SI" sz="2400" dirty="0" smtClean="0"/>
              <a:t>Rod – </a:t>
            </a:r>
            <a:r>
              <a:rPr lang="sl-SI" sz="2400" i="1" dirty="0" smtClean="0"/>
              <a:t>Genus</a:t>
            </a:r>
          </a:p>
          <a:p>
            <a:r>
              <a:rPr lang="sl-SI" sz="2400" dirty="0" smtClean="0"/>
              <a:t>Družina - </a:t>
            </a:r>
            <a:r>
              <a:rPr lang="sl-SI" sz="2400" i="1" dirty="0" err="1" smtClean="0"/>
              <a:t>Familia</a:t>
            </a:r>
            <a:endParaRPr lang="sl-SI" sz="2400" i="1" dirty="0" smtClean="0"/>
          </a:p>
          <a:p>
            <a:r>
              <a:rPr lang="sl-SI" sz="2400" dirty="0" smtClean="0"/>
              <a:t>Red - </a:t>
            </a:r>
            <a:r>
              <a:rPr lang="sl-SI" sz="2400" i="1" dirty="0" err="1" smtClean="0"/>
              <a:t>Ordo</a:t>
            </a:r>
            <a:endParaRPr lang="sl-SI" sz="2400" i="1" dirty="0" smtClean="0"/>
          </a:p>
          <a:p>
            <a:r>
              <a:rPr lang="sl-SI" sz="2400" dirty="0" smtClean="0"/>
              <a:t>Razred - </a:t>
            </a:r>
            <a:r>
              <a:rPr lang="sl-SI" sz="2400" i="1" dirty="0" err="1" smtClean="0"/>
              <a:t>Classis</a:t>
            </a:r>
            <a:endParaRPr lang="sl-SI" sz="2400" i="1" dirty="0" smtClean="0"/>
          </a:p>
          <a:p>
            <a:r>
              <a:rPr lang="sl-SI" sz="2400" dirty="0" smtClean="0"/>
              <a:t>Deblo – </a:t>
            </a:r>
            <a:r>
              <a:rPr lang="sl-SI" sz="2400" i="1" dirty="0" err="1" smtClean="0"/>
              <a:t>Phylum</a:t>
            </a:r>
            <a:r>
              <a:rPr lang="sl-SI" sz="2400" i="1" dirty="0" smtClean="0"/>
              <a:t> (</a:t>
            </a:r>
            <a:r>
              <a:rPr lang="sl-SI" sz="2400" i="1" dirty="0" err="1" smtClean="0"/>
              <a:t>Divisio</a:t>
            </a:r>
            <a:r>
              <a:rPr lang="sl-SI" sz="2400" i="1" dirty="0" smtClean="0"/>
              <a:t>)</a:t>
            </a:r>
          </a:p>
          <a:p>
            <a:r>
              <a:rPr lang="sl-SI" sz="2400" dirty="0" smtClean="0"/>
              <a:t>„Kraljestvo“ – </a:t>
            </a:r>
            <a:r>
              <a:rPr lang="sl-SI" sz="2400" i="1" dirty="0" smtClean="0"/>
              <a:t>„</a:t>
            </a:r>
            <a:r>
              <a:rPr lang="sl-SI" sz="2400" i="1" dirty="0" err="1" smtClean="0"/>
              <a:t>Regnum</a:t>
            </a:r>
            <a:r>
              <a:rPr lang="sl-SI" sz="2400" i="1" dirty="0" smtClean="0"/>
              <a:t>“</a:t>
            </a:r>
          </a:p>
          <a:p>
            <a:r>
              <a:rPr lang="sl-SI" sz="2400" dirty="0" smtClean="0"/>
              <a:t>Domena - </a:t>
            </a:r>
            <a:r>
              <a:rPr lang="sl-SI" sz="2400" i="1" dirty="0" err="1" smtClean="0"/>
              <a:t>Regio</a:t>
            </a:r>
            <a:endParaRPr lang="sl-SI" sz="2400" i="1" dirty="0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5348472" y="1433773"/>
            <a:ext cx="5008384" cy="5065881"/>
          </a:xfrm>
        </p:spPr>
        <p:txBody>
          <a:bodyPr/>
          <a:lstStyle/>
          <a:p>
            <a:r>
              <a:rPr lang="sl-SI" sz="2400" dirty="0" smtClean="0"/>
              <a:t>Latinska in </a:t>
            </a:r>
            <a:r>
              <a:rPr lang="sl-SI" sz="2400" dirty="0" err="1" smtClean="0"/>
              <a:t>latinizerana</a:t>
            </a:r>
            <a:r>
              <a:rPr lang="sl-SI" sz="2400" dirty="0" smtClean="0"/>
              <a:t> imena</a:t>
            </a:r>
          </a:p>
          <a:p>
            <a:r>
              <a:rPr lang="sl-SI" sz="2400" dirty="0" smtClean="0"/>
              <a:t>Takson – iz gr. (</a:t>
            </a:r>
            <a:r>
              <a:rPr lang="sl-SI" sz="2400" dirty="0" err="1" smtClean="0"/>
              <a:t>tattein</a:t>
            </a:r>
            <a:r>
              <a:rPr lang="sl-SI" sz="2400" dirty="0" smtClean="0"/>
              <a:t>) urediti</a:t>
            </a:r>
          </a:p>
          <a:p>
            <a:endParaRPr lang="sl-SI" sz="2400" dirty="0" smtClean="0"/>
          </a:p>
          <a:p>
            <a:r>
              <a:rPr lang="sl-SI" sz="2400" dirty="0" smtClean="0"/>
              <a:t>Delitev taksonov:</a:t>
            </a:r>
          </a:p>
          <a:p>
            <a:pPr lvl="1"/>
            <a:r>
              <a:rPr lang="sl-SI" sz="2000" dirty="0" smtClean="0"/>
              <a:t>pravi</a:t>
            </a:r>
          </a:p>
          <a:p>
            <a:pPr lvl="1"/>
            <a:r>
              <a:rPr lang="sl-SI" sz="2000" dirty="0" smtClean="0"/>
              <a:t>Formalni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l-SI" sz="2000" dirty="0" smtClean="0"/>
              <a:t>Vretenčarji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l-SI" sz="2000" dirty="0" smtClean="0"/>
              <a:t>Lišaji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l-SI" sz="2000" dirty="0" err="1" smtClean="0"/>
              <a:t>Fungi</a:t>
            </a:r>
            <a:r>
              <a:rPr lang="sl-SI" sz="2000" dirty="0" smtClean="0"/>
              <a:t> </a:t>
            </a:r>
            <a:r>
              <a:rPr lang="sl-SI" sz="2000" dirty="0" err="1" smtClean="0"/>
              <a:t>imperfecti</a:t>
            </a:r>
            <a:endParaRPr lang="sl-SI" sz="20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sl-SI" sz="2000" dirty="0" smtClean="0"/>
              <a:t>Protisti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118752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Taksonomija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/>
              <a:t>Vključuje identifikacijo, klasifikacijo in nomenklaturo</a:t>
            </a:r>
          </a:p>
          <a:p>
            <a:r>
              <a:rPr lang="sl-SI" sz="2400" dirty="0" smtClean="0"/>
              <a:t>Klasifikacija</a:t>
            </a:r>
          </a:p>
          <a:p>
            <a:pPr lvl="1"/>
            <a:r>
              <a:rPr lang="sl-SI" sz="2000" dirty="0" smtClean="0"/>
              <a:t>Fenotipska</a:t>
            </a:r>
          </a:p>
          <a:p>
            <a:pPr lvl="2"/>
            <a:r>
              <a:rPr lang="sl-SI" sz="1800" dirty="0" smtClean="0"/>
              <a:t>Prevladujoča do 1980</a:t>
            </a:r>
          </a:p>
          <a:p>
            <a:pPr lvl="2"/>
            <a:r>
              <a:rPr lang="sl-SI" sz="1800" dirty="0" smtClean="0"/>
              <a:t>morfološke, fiziološke, biokemične lastnosti</a:t>
            </a:r>
          </a:p>
          <a:p>
            <a:pPr lvl="2"/>
            <a:r>
              <a:rPr lang="sl-SI" sz="1800" dirty="0" smtClean="0"/>
              <a:t>kvantitativne ali kvalitativne</a:t>
            </a:r>
          </a:p>
          <a:p>
            <a:pPr lvl="1"/>
            <a:r>
              <a:rPr lang="sl-SI" sz="2000" dirty="0" smtClean="0"/>
              <a:t>Genotipska</a:t>
            </a:r>
          </a:p>
          <a:p>
            <a:pPr lvl="1"/>
            <a:r>
              <a:rPr lang="sl-SI" sz="2000" dirty="0" smtClean="0"/>
              <a:t>Analitska</a:t>
            </a:r>
          </a:p>
        </p:txBody>
      </p:sp>
    </p:spTree>
    <p:extLst>
      <p:ext uri="{BB962C8B-B14F-4D97-AF65-F5344CB8AC3E}">
        <p14:creationId xmlns:p14="http://schemas.microsoft.com/office/powerpoint/2010/main" val="272777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Definicija bakterijske vrste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Podoben GC % (&lt;5% razlike)</a:t>
            </a:r>
            <a:endParaRPr lang="sl-SI" dirty="0"/>
          </a:p>
          <a:p>
            <a:r>
              <a:rPr lang="sl-SI" dirty="0" smtClean="0"/>
              <a:t>DNA-DNA hibridizacija  ≥70%</a:t>
            </a:r>
          </a:p>
          <a:p>
            <a:r>
              <a:rPr lang="sl-SI" dirty="0" smtClean="0"/>
              <a:t>Hkrati 16S </a:t>
            </a:r>
            <a:r>
              <a:rPr lang="sl-SI" dirty="0" err="1" smtClean="0"/>
              <a:t>rRNA</a:t>
            </a:r>
            <a:r>
              <a:rPr lang="sl-SI" dirty="0" smtClean="0"/>
              <a:t> vsaj 97% podobnosti</a:t>
            </a:r>
            <a:br>
              <a:rPr lang="sl-SI" dirty="0" smtClean="0"/>
            </a:br>
            <a:r>
              <a:rPr lang="sl-SI" dirty="0" smtClean="0"/>
              <a:t>predlagana zaostritev na 98.7%</a:t>
            </a:r>
          </a:p>
          <a:p>
            <a:pPr marL="0" indent="0">
              <a:buNone/>
            </a:pPr>
            <a:endParaRPr lang="sl-SI" dirty="0" smtClean="0"/>
          </a:p>
          <a:p>
            <a:endParaRPr lang="sl-SI" dirty="0" smtClean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193" y="1479591"/>
            <a:ext cx="4650750" cy="534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Identifikacija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 smtClean="0"/>
              <a:t>Izolacija čiste kulture</a:t>
            </a:r>
          </a:p>
          <a:p>
            <a:pPr lvl="1"/>
            <a:r>
              <a:rPr lang="sl-SI" sz="2000" dirty="0"/>
              <a:t>V</a:t>
            </a:r>
            <a:r>
              <a:rPr lang="sl-SI" sz="2000" dirty="0" smtClean="0"/>
              <a:t>eliko število celic</a:t>
            </a:r>
          </a:p>
          <a:p>
            <a:pPr lvl="1"/>
            <a:r>
              <a:rPr lang="sl-SI" sz="2000" dirty="0" smtClean="0"/>
              <a:t>Potomke ene same celice</a:t>
            </a:r>
          </a:p>
          <a:p>
            <a:pPr lvl="1"/>
            <a:r>
              <a:rPr lang="sl-SI" sz="2000" dirty="0" smtClean="0"/>
              <a:t>So identične</a:t>
            </a:r>
          </a:p>
          <a:p>
            <a:r>
              <a:rPr lang="sl-SI" sz="2200" dirty="0" smtClean="0"/>
              <a:t>Načini pridobivanja</a:t>
            </a:r>
          </a:p>
          <a:p>
            <a:pPr lvl="1"/>
            <a:r>
              <a:rPr lang="sl-SI" dirty="0" smtClean="0"/>
              <a:t>Različne tehnike razredčevanja</a:t>
            </a:r>
          </a:p>
          <a:p>
            <a:pPr lvl="1"/>
            <a:r>
              <a:rPr lang="sl-SI" dirty="0" smtClean="0"/>
              <a:t>Precepljanja na sterilna gojišča</a:t>
            </a:r>
          </a:p>
        </p:txBody>
      </p:sp>
    </p:spTree>
    <p:extLst>
      <p:ext uri="{BB962C8B-B14F-4D97-AF65-F5344CB8AC3E}">
        <p14:creationId xmlns:p14="http://schemas.microsoft.com/office/powerpoint/2010/main" val="21982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slov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1" name="Označba mesta vsebine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2" name="Označba mesta vsebine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Slika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53540" cy="3533339"/>
          </a:xfrm>
          <a:prstGeom prst="rect">
            <a:avLst/>
          </a:prstGeom>
        </p:spPr>
      </p:pic>
      <p:pic>
        <p:nvPicPr>
          <p:cNvPr id="13" name="Slika 12" descr="http://classes.midlandstech.com/carterp/Courses/bio225/chap06/06-10_StreakPlate_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541" y="2176531"/>
            <a:ext cx="7338460" cy="4681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66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 descr="http://classes.midlandstech.com/carterp/Courses/bio225/chap06/06-10_StreakPlate_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9" t="1748" r="1338" b="20234"/>
          <a:stretch/>
        </p:blipFill>
        <p:spPr bwMode="auto">
          <a:xfrm>
            <a:off x="2050083" y="257577"/>
            <a:ext cx="6398458" cy="6256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081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5130" y="169382"/>
            <a:ext cx="9404723" cy="1400530"/>
          </a:xfrm>
        </p:spPr>
        <p:txBody>
          <a:bodyPr/>
          <a:lstStyle/>
          <a:p>
            <a:r>
              <a:rPr lang="sl-SI" dirty="0" smtClean="0"/>
              <a:t>Morfološke lastnosti celic in kolonij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03312" y="1300765"/>
            <a:ext cx="8946541" cy="5112913"/>
          </a:xfrm>
        </p:spPr>
        <p:txBody>
          <a:bodyPr>
            <a:normAutofit lnSpcReduction="10000"/>
          </a:bodyPr>
          <a:lstStyle/>
          <a:p>
            <a:r>
              <a:rPr lang="sl-SI" sz="2400" dirty="0" smtClean="0"/>
              <a:t>MIKROSKOPSKI PREPARAT</a:t>
            </a:r>
          </a:p>
          <a:p>
            <a:pPr lvl="1"/>
            <a:r>
              <a:rPr lang="sl-SI" sz="2000" dirty="0" err="1" smtClean="0"/>
              <a:t>Nativni</a:t>
            </a:r>
            <a:endParaRPr lang="sl-SI" sz="2000" dirty="0" smtClean="0"/>
          </a:p>
          <a:p>
            <a:pPr lvl="1"/>
            <a:r>
              <a:rPr lang="sl-SI" sz="2000" dirty="0" smtClean="0"/>
              <a:t>GRAM barvanje</a:t>
            </a:r>
          </a:p>
          <a:p>
            <a:pPr lvl="1"/>
            <a:r>
              <a:rPr lang="sl-SI" sz="2000" dirty="0" smtClean="0"/>
              <a:t>Druga barvanja</a:t>
            </a:r>
          </a:p>
          <a:p>
            <a:r>
              <a:rPr lang="sl-SI" sz="2200" dirty="0" smtClean="0"/>
              <a:t>Velikost in oblika celic</a:t>
            </a:r>
          </a:p>
          <a:p>
            <a:r>
              <a:rPr lang="sl-SI" sz="2200" dirty="0" smtClean="0"/>
              <a:t>Specifične skupine celic</a:t>
            </a:r>
          </a:p>
          <a:p>
            <a:r>
              <a:rPr lang="sl-SI" sz="2200" dirty="0" smtClean="0"/>
              <a:t>Gibalni aparat</a:t>
            </a:r>
          </a:p>
          <a:p>
            <a:pPr lvl="1"/>
            <a:r>
              <a:rPr lang="sl-SI" sz="2000" dirty="0" smtClean="0"/>
              <a:t>vrsta</a:t>
            </a:r>
          </a:p>
          <a:p>
            <a:pPr lvl="1"/>
            <a:r>
              <a:rPr lang="sl-SI" sz="2000" dirty="0" smtClean="0"/>
              <a:t>Št.</a:t>
            </a:r>
          </a:p>
          <a:p>
            <a:pPr lvl="1"/>
            <a:r>
              <a:rPr lang="sl-SI" sz="2000" dirty="0" smtClean="0"/>
              <a:t>Razporeditev</a:t>
            </a:r>
          </a:p>
          <a:p>
            <a:r>
              <a:rPr lang="sl-SI" dirty="0"/>
              <a:t>Prisotnost </a:t>
            </a:r>
            <a:r>
              <a:rPr lang="sl-SI" dirty="0" err="1"/>
              <a:t>endospor</a:t>
            </a:r>
            <a:endParaRPr lang="sl-SI" dirty="0"/>
          </a:p>
          <a:p>
            <a:pPr lvl="1"/>
            <a:r>
              <a:rPr lang="sl-SI" dirty="0"/>
              <a:t>Lokacija</a:t>
            </a:r>
          </a:p>
          <a:p>
            <a:pPr marL="457200" lvl="1" indent="0">
              <a:buNone/>
            </a:pPr>
            <a:endParaRPr lang="sl-SI" sz="20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713" y="1300765"/>
            <a:ext cx="4214611" cy="492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4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469" y="2075456"/>
            <a:ext cx="4760755" cy="435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značba mesta vsebine 4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8"/>
          <a:stretch/>
        </p:blipFill>
        <p:spPr bwMode="auto">
          <a:xfrm>
            <a:off x="427170" y="542871"/>
            <a:ext cx="5548627" cy="5883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230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7" name="Označba mesta vsebine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3" y="2266682"/>
            <a:ext cx="5253837" cy="3252375"/>
          </a:xfrm>
        </p:spPr>
      </p:pic>
      <p:pic>
        <p:nvPicPr>
          <p:cNvPr id="8" name="Označba mesta vsebine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85" y="1853248"/>
            <a:ext cx="6155252" cy="4707627"/>
          </a:xfrm>
        </p:spPr>
      </p:pic>
    </p:spTree>
    <p:extLst>
      <p:ext uri="{BB962C8B-B14F-4D97-AF65-F5344CB8AC3E}">
        <p14:creationId xmlns:p14="http://schemas.microsoft.com/office/powerpoint/2010/main" val="140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13" y="540913"/>
            <a:ext cx="8610707" cy="5958656"/>
          </a:xfrm>
        </p:spPr>
      </p:pic>
    </p:spTree>
    <p:extLst>
      <p:ext uri="{BB962C8B-B14F-4D97-AF65-F5344CB8AC3E}">
        <p14:creationId xmlns:p14="http://schemas.microsoft.com/office/powerpoint/2010/main" val="274571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41" y="449"/>
            <a:ext cx="8622862" cy="6857551"/>
          </a:xfrm>
        </p:spPr>
      </p:pic>
    </p:spTree>
    <p:extLst>
      <p:ext uri="{BB962C8B-B14F-4D97-AF65-F5344CB8AC3E}">
        <p14:creationId xmlns:p14="http://schemas.microsoft.com/office/powerpoint/2010/main" val="2632633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42" y="1541764"/>
            <a:ext cx="5661534" cy="4277144"/>
          </a:xfrm>
        </p:spPr>
      </p:pic>
      <p:pic>
        <p:nvPicPr>
          <p:cNvPr id="6" name="Označba mesta vsebin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99" y="1541764"/>
            <a:ext cx="5702858" cy="4277144"/>
          </a:xfrm>
        </p:spPr>
      </p:pic>
    </p:spTree>
    <p:extLst>
      <p:ext uri="{BB962C8B-B14F-4D97-AF65-F5344CB8AC3E}">
        <p14:creationId xmlns:p14="http://schemas.microsoft.com/office/powerpoint/2010/main" val="13046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Oblika celic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29" y="1853247"/>
            <a:ext cx="10391070" cy="3684667"/>
          </a:xfrm>
        </p:spPr>
      </p:pic>
    </p:spTree>
    <p:extLst>
      <p:ext uri="{BB962C8B-B14F-4D97-AF65-F5344CB8AC3E}">
        <p14:creationId xmlns:p14="http://schemas.microsoft.com/office/powerpoint/2010/main" val="297470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184" y="1853248"/>
            <a:ext cx="7174575" cy="3437817"/>
          </a:xfrm>
        </p:spPr>
      </p:pic>
    </p:spTree>
    <p:extLst>
      <p:ext uri="{BB962C8B-B14F-4D97-AF65-F5344CB8AC3E}">
        <p14:creationId xmlns:p14="http://schemas.microsoft.com/office/powerpoint/2010/main" val="2050758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značba mesta vsebine 5" descr="Opis: Opis: paste_image2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626" y="759853"/>
            <a:ext cx="8397025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988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značba mesta besedila 6"/>
          <p:cNvSpPr>
            <a:spLocks noGrp="1"/>
          </p:cNvSpPr>
          <p:nvPr>
            <p:ph type="body" sz="quarter" idx="3"/>
          </p:nvPr>
        </p:nvSpPr>
        <p:spPr>
          <a:xfrm>
            <a:off x="6542585" y="5608210"/>
            <a:ext cx="4396339" cy="576262"/>
          </a:xfrm>
        </p:spPr>
        <p:txBody>
          <a:bodyPr/>
          <a:lstStyle/>
          <a:p>
            <a:r>
              <a:rPr lang="sl-SI" i="1" dirty="0" err="1" smtClean="0"/>
              <a:t>Bacillus</a:t>
            </a:r>
            <a:r>
              <a:rPr lang="sl-SI" i="1" dirty="0" smtClean="0"/>
              <a:t> </a:t>
            </a:r>
            <a:r>
              <a:rPr lang="sl-SI" i="1" dirty="0" err="1" smtClean="0"/>
              <a:t>antracis</a:t>
            </a:r>
            <a:endParaRPr lang="sl-SI" i="1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585" y="1553101"/>
            <a:ext cx="5032567" cy="4019518"/>
          </a:xfrm>
          <a:prstGeom prst="rect">
            <a:avLst/>
          </a:prstGeom>
        </p:spPr>
      </p:pic>
      <p:pic>
        <p:nvPicPr>
          <p:cNvPr id="8" name="Označba mesta vsebine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29" y="1553101"/>
            <a:ext cx="5311388" cy="3596570"/>
          </a:xfrm>
        </p:spPr>
      </p:pic>
      <p:sp>
        <p:nvSpPr>
          <p:cNvPr id="9" name="Označba mesta besedila 5"/>
          <p:cNvSpPr txBox="1">
            <a:spLocks/>
          </p:cNvSpPr>
          <p:nvPr/>
        </p:nvSpPr>
        <p:spPr>
          <a:xfrm>
            <a:off x="670825" y="5628526"/>
            <a:ext cx="4396338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sl-SI" sz="2400" i="1" dirty="0" err="1" smtClean="0">
                <a:solidFill>
                  <a:schemeClr val="accent1"/>
                </a:solidFill>
              </a:rPr>
              <a:t>Clostridium</a:t>
            </a:r>
            <a:r>
              <a:rPr lang="sl-SI" sz="2400" i="1" dirty="0" smtClean="0">
                <a:solidFill>
                  <a:schemeClr val="accent1"/>
                </a:solidFill>
              </a:rPr>
              <a:t> </a:t>
            </a:r>
            <a:r>
              <a:rPr lang="sl-SI" sz="2400" i="1" dirty="0" err="1" smtClean="0">
                <a:solidFill>
                  <a:schemeClr val="accent1"/>
                </a:solidFill>
              </a:rPr>
              <a:t>botulinum</a:t>
            </a:r>
            <a:endParaRPr lang="sl-SI" sz="24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8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i="1" dirty="0" err="1" smtClean="0">
                <a:solidFill>
                  <a:schemeClr val="accent1"/>
                </a:solidFill>
              </a:rPr>
              <a:t>Clostridum</a:t>
            </a:r>
            <a:r>
              <a:rPr lang="sl-SI" i="1" dirty="0" smtClean="0">
                <a:solidFill>
                  <a:schemeClr val="accent1"/>
                </a:solidFill>
              </a:rPr>
              <a:t> </a:t>
            </a:r>
            <a:r>
              <a:rPr lang="sl-SI" i="1" dirty="0" err="1" smtClean="0">
                <a:solidFill>
                  <a:schemeClr val="accent1"/>
                </a:solidFill>
              </a:rPr>
              <a:t>tetani</a:t>
            </a:r>
            <a:r>
              <a:rPr lang="sl-SI" i="1" dirty="0" smtClean="0">
                <a:solidFill>
                  <a:schemeClr val="accent1"/>
                </a:solidFill>
              </a:rPr>
              <a:t> </a:t>
            </a:r>
            <a:r>
              <a:rPr lang="sl-SI" dirty="0" smtClean="0">
                <a:solidFill>
                  <a:schemeClr val="accent1"/>
                </a:solidFill>
              </a:rPr>
              <a:t>in tetanus</a:t>
            </a:r>
            <a:endParaRPr lang="sl-SI" dirty="0">
              <a:solidFill>
                <a:schemeClr val="accent1"/>
              </a:solidFill>
            </a:endParaRPr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751" y="1853248"/>
            <a:ext cx="5557902" cy="3287163"/>
          </a:xfrm>
        </p:spPr>
      </p:pic>
      <p:pic>
        <p:nvPicPr>
          <p:cNvPr id="10" name="Označba mesta vsebine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71" y="1905000"/>
            <a:ext cx="4746220" cy="3235411"/>
          </a:xfrm>
        </p:spPr>
      </p:pic>
      <p:sp>
        <p:nvSpPr>
          <p:cNvPr id="12" name="Označba mesta besedila 5"/>
          <p:cNvSpPr>
            <a:spLocks noGrp="1"/>
          </p:cNvSpPr>
          <p:nvPr>
            <p:ph type="body" idx="1"/>
          </p:nvPr>
        </p:nvSpPr>
        <p:spPr>
          <a:xfrm>
            <a:off x="715858" y="5374725"/>
            <a:ext cx="4396338" cy="576262"/>
          </a:xfrm>
        </p:spPr>
        <p:txBody>
          <a:bodyPr/>
          <a:lstStyle/>
          <a:p>
            <a:r>
              <a:rPr lang="sl-SI" i="1" dirty="0" err="1" smtClean="0"/>
              <a:t>Clostridium</a:t>
            </a:r>
            <a:r>
              <a:rPr lang="sl-SI" i="1" dirty="0" smtClean="0"/>
              <a:t> </a:t>
            </a:r>
            <a:r>
              <a:rPr lang="sl-SI" i="1" dirty="0" err="1" smtClean="0"/>
              <a:t>tetani</a:t>
            </a:r>
            <a:endParaRPr lang="sl-SI" i="1" dirty="0"/>
          </a:p>
        </p:txBody>
      </p:sp>
    </p:spTree>
    <p:extLst>
      <p:ext uri="{BB962C8B-B14F-4D97-AF65-F5344CB8AC3E}">
        <p14:creationId xmlns:p14="http://schemas.microsoft.com/office/powerpoint/2010/main" val="13834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/>
          <a:lstStyle/>
          <a:p>
            <a:r>
              <a:rPr lang="sl-SI" sz="2400" dirty="0" err="1" smtClean="0"/>
              <a:t>Sporogene</a:t>
            </a:r>
            <a:r>
              <a:rPr lang="sl-SI" sz="2400" dirty="0" smtClean="0"/>
              <a:t> bakterije</a:t>
            </a:r>
          </a:p>
          <a:p>
            <a:r>
              <a:rPr lang="sl-SI" sz="2400" dirty="0" smtClean="0"/>
              <a:t>V neugodnih pogojih</a:t>
            </a:r>
          </a:p>
          <a:p>
            <a:r>
              <a:rPr lang="sl-SI" sz="2400" dirty="0" smtClean="0"/>
              <a:t>Začne se z podvajanjem DNA</a:t>
            </a:r>
          </a:p>
          <a:p>
            <a:r>
              <a:rPr lang="sl-SI" sz="2400" dirty="0" smtClean="0"/>
              <a:t>Tri slojna stena:</a:t>
            </a:r>
          </a:p>
          <a:p>
            <a:pPr lvl="1"/>
            <a:r>
              <a:rPr lang="sl-SI" sz="2000" dirty="0" err="1" smtClean="0"/>
              <a:t>Peptidoglikan</a:t>
            </a:r>
            <a:endParaRPr lang="sl-SI" sz="2000" dirty="0" smtClean="0"/>
          </a:p>
          <a:p>
            <a:pPr lvl="1"/>
            <a:r>
              <a:rPr lang="sl-SI" sz="2000" dirty="0" smtClean="0"/>
              <a:t>Kalcij v </a:t>
            </a:r>
            <a:r>
              <a:rPr lang="sl-SI" sz="2000" dirty="0" err="1" smtClean="0"/>
              <a:t>dipikolinski</a:t>
            </a:r>
            <a:r>
              <a:rPr lang="sl-SI" sz="2000" dirty="0" smtClean="0"/>
              <a:t> kislini</a:t>
            </a:r>
          </a:p>
          <a:p>
            <a:pPr lvl="1"/>
            <a:r>
              <a:rPr lang="sl-SI" sz="2000" dirty="0" smtClean="0"/>
              <a:t>Keratin</a:t>
            </a:r>
          </a:p>
          <a:p>
            <a:r>
              <a:rPr lang="sl-SI" sz="2400" dirty="0" smtClean="0"/>
              <a:t>Zaščita pred</a:t>
            </a:r>
          </a:p>
          <a:p>
            <a:pPr lvl="1"/>
            <a:r>
              <a:rPr lang="sl-SI" sz="2000" dirty="0" err="1" smtClean="0"/>
              <a:t>Ext</a:t>
            </a:r>
            <a:r>
              <a:rPr lang="sl-SI" sz="2000" dirty="0" smtClean="0"/>
              <a:t>. Nizke in visoke T</a:t>
            </a:r>
            <a:r>
              <a:rPr lang="sl-SI" sz="2000" dirty="0"/>
              <a:t> </a:t>
            </a:r>
            <a:r>
              <a:rPr lang="sl-SI" sz="2000" dirty="0" smtClean="0"/>
              <a:t>in pH</a:t>
            </a:r>
          </a:p>
          <a:p>
            <a:pPr lvl="1"/>
            <a:r>
              <a:rPr lang="sl-SI" sz="2000" dirty="0" smtClean="0"/>
              <a:t>Kemikalijami</a:t>
            </a:r>
          </a:p>
          <a:p>
            <a:pPr lvl="1"/>
            <a:r>
              <a:rPr lang="sl-SI" sz="2000" dirty="0" smtClean="0"/>
              <a:t>UV žarki</a:t>
            </a:r>
          </a:p>
          <a:p>
            <a:r>
              <a:rPr lang="sl-SI" sz="2200" i="1" dirty="0" err="1" smtClean="0"/>
              <a:t>Bacillus</a:t>
            </a:r>
            <a:r>
              <a:rPr lang="sl-SI" sz="2200" dirty="0" smtClean="0"/>
              <a:t> in </a:t>
            </a:r>
            <a:r>
              <a:rPr lang="sl-SI" sz="2200" i="1" dirty="0" err="1" smtClean="0"/>
              <a:t>Clostridium</a:t>
            </a:r>
            <a:endParaRPr lang="sl-SI" sz="2200" i="1" dirty="0" smtClean="0"/>
          </a:p>
        </p:txBody>
      </p:sp>
    </p:spTree>
    <p:extLst>
      <p:ext uri="{BB962C8B-B14F-4D97-AF65-F5344CB8AC3E}">
        <p14:creationId xmlns:p14="http://schemas.microsoft.com/office/powerpoint/2010/main" val="134373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Morfološke lastnosti kolonij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/>
          <a:stretch>
            <a:fillRect/>
          </a:stretch>
        </p:blipFill>
        <p:spPr>
          <a:xfrm>
            <a:off x="646112" y="1533227"/>
            <a:ext cx="10422140" cy="48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2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značba mesta vsebine 6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3140" r="3623" b="3637"/>
          <a:stretch/>
        </p:blipFill>
        <p:spPr>
          <a:xfrm>
            <a:off x="643944" y="1519708"/>
            <a:ext cx="4971245" cy="4237148"/>
          </a:xfrm>
          <a:prstGeom prst="rect">
            <a:avLst/>
          </a:prstGeom>
        </p:spPr>
      </p:pic>
      <p:pic>
        <p:nvPicPr>
          <p:cNvPr id="8" name="Označba mesta vsebine 7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2595" r="2829" b="3637"/>
          <a:stretch/>
        </p:blipFill>
        <p:spPr>
          <a:xfrm>
            <a:off x="6516710" y="1519709"/>
            <a:ext cx="5164428" cy="4237148"/>
          </a:xfrm>
          <a:prstGeom prst="rect">
            <a:avLst/>
          </a:prstGeom>
        </p:spPr>
      </p:pic>
      <p:sp>
        <p:nvSpPr>
          <p:cNvPr id="9" name="Označba mesta besedila 7"/>
          <p:cNvSpPr txBox="1">
            <a:spLocks/>
          </p:cNvSpPr>
          <p:nvPr/>
        </p:nvSpPr>
        <p:spPr>
          <a:xfrm>
            <a:off x="605977" y="6039119"/>
            <a:ext cx="4396339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sl-SI" i="1" dirty="0" err="1" smtClean="0"/>
              <a:t>Escherichia</a:t>
            </a:r>
            <a:r>
              <a:rPr lang="sl-SI" i="1" dirty="0" smtClean="0"/>
              <a:t> coli</a:t>
            </a:r>
            <a:endParaRPr lang="sl-SI" i="1" dirty="0"/>
          </a:p>
        </p:txBody>
      </p:sp>
      <p:sp>
        <p:nvSpPr>
          <p:cNvPr id="10" name="Označba mesta besedila 9"/>
          <p:cNvSpPr txBox="1">
            <a:spLocks/>
          </p:cNvSpPr>
          <p:nvPr/>
        </p:nvSpPr>
        <p:spPr>
          <a:xfrm>
            <a:off x="6478742" y="6039119"/>
            <a:ext cx="4396339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sl-SI" i="1" dirty="0" err="1" smtClean="0"/>
              <a:t>Stenotropomonas</a:t>
            </a:r>
            <a:r>
              <a:rPr lang="sl-SI" i="1" dirty="0" smtClean="0"/>
              <a:t> </a:t>
            </a:r>
            <a:r>
              <a:rPr lang="sl-SI" i="1" dirty="0" err="1" smtClean="0"/>
              <a:t>maltophilia</a:t>
            </a:r>
            <a:endParaRPr lang="sl-SI" i="1" dirty="0"/>
          </a:p>
        </p:txBody>
      </p:sp>
    </p:spTree>
    <p:extLst>
      <p:ext uri="{BB962C8B-B14F-4D97-AF65-F5344CB8AC3E}">
        <p14:creationId xmlns:p14="http://schemas.microsoft.com/office/powerpoint/2010/main" val="424983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92" y="253635"/>
            <a:ext cx="7772959" cy="6218367"/>
          </a:xfrm>
        </p:spPr>
      </p:pic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3783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65925" cy="5712920"/>
          </a:xfrm>
          <a:prstGeom prst="rect">
            <a:avLst/>
          </a:prstGeom>
        </p:spPr>
      </p:pic>
      <p:pic>
        <p:nvPicPr>
          <p:cNvPr id="6" name="Slika 5"/>
          <p:cNvPicPr/>
          <p:nvPr/>
        </p:nvPicPr>
        <p:blipFill>
          <a:blip r:embed="rId3"/>
          <a:stretch>
            <a:fillRect/>
          </a:stretch>
        </p:blipFill>
        <p:spPr>
          <a:xfrm>
            <a:off x="6765925" y="3451539"/>
            <a:ext cx="5426075" cy="340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0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76867" y="245905"/>
            <a:ext cx="8543210" cy="643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5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86271" y="336808"/>
            <a:ext cx="8124402" cy="628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74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/>
          <p:cNvPicPr/>
          <p:nvPr/>
        </p:nvPicPr>
        <p:blipFill>
          <a:blip r:embed="rId2"/>
          <a:stretch>
            <a:fillRect/>
          </a:stretch>
        </p:blipFill>
        <p:spPr>
          <a:xfrm>
            <a:off x="1978511" y="452718"/>
            <a:ext cx="6739922" cy="603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5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l-SI" dirty="0" smtClean="0"/>
              <a:t>Notranja struktura kolonij</a:t>
            </a:r>
          </a:p>
          <a:p>
            <a:r>
              <a:rPr lang="sl-SI" dirty="0" smtClean="0"/>
              <a:t>Vidna ko jih presvetlimo</a:t>
            </a:r>
          </a:p>
          <a:p>
            <a:r>
              <a:rPr lang="sl-SI" dirty="0" smtClean="0"/>
              <a:t>Vejnata ali </a:t>
            </a:r>
            <a:r>
              <a:rPr lang="sl-SI" dirty="0" err="1" smtClean="0"/>
              <a:t>arborescentna</a:t>
            </a:r>
            <a:endParaRPr lang="sl-SI" dirty="0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/>
          <p:cNvPicPr/>
          <p:nvPr/>
        </p:nvPicPr>
        <p:blipFill>
          <a:blip r:embed="rId2"/>
          <a:stretch>
            <a:fillRect/>
          </a:stretch>
        </p:blipFill>
        <p:spPr>
          <a:xfrm>
            <a:off x="5654493" y="1016593"/>
            <a:ext cx="5812643" cy="563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9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Fiziološke in biokemijske lastnosti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l-SI" dirty="0" err="1" smtClean="0"/>
              <a:t>Metabolne</a:t>
            </a:r>
            <a:r>
              <a:rPr lang="sl-SI" dirty="0" smtClean="0"/>
              <a:t> sposobnosti</a:t>
            </a:r>
          </a:p>
          <a:p>
            <a:r>
              <a:rPr lang="sl-SI" dirty="0" smtClean="0"/>
              <a:t>Hranila</a:t>
            </a:r>
          </a:p>
          <a:p>
            <a:pPr lvl="1" algn="just"/>
            <a:r>
              <a:rPr lang="sl-SI" dirty="0" smtClean="0"/>
              <a:t>Katabolizem</a:t>
            </a:r>
          </a:p>
          <a:p>
            <a:pPr lvl="1" algn="just"/>
            <a:r>
              <a:rPr lang="sl-SI" dirty="0" err="1" smtClean="0"/>
              <a:t>Anabolizem</a:t>
            </a:r>
            <a:endParaRPr lang="sl-SI" dirty="0" smtClean="0"/>
          </a:p>
          <a:p>
            <a:pPr algn="just"/>
            <a:r>
              <a:rPr lang="sl-SI" dirty="0" smtClean="0"/>
              <a:t>Produkti metabolizma</a:t>
            </a:r>
          </a:p>
          <a:p>
            <a:pPr algn="just"/>
            <a:r>
              <a:rPr lang="sl-SI" dirty="0" smtClean="0"/>
              <a:t>Serija gojišč z različnimi:</a:t>
            </a:r>
          </a:p>
          <a:p>
            <a:pPr lvl="1" algn="just"/>
            <a:r>
              <a:rPr lang="sl-SI" dirty="0" smtClean="0"/>
              <a:t>Hranili</a:t>
            </a:r>
          </a:p>
          <a:p>
            <a:pPr lvl="1" algn="just"/>
            <a:r>
              <a:rPr lang="sl-SI" dirty="0" smtClean="0"/>
              <a:t>Indikatorji</a:t>
            </a:r>
            <a:endParaRPr lang="sl-SI" dirty="0"/>
          </a:p>
          <a:p>
            <a:pPr lvl="1" algn="just"/>
            <a:r>
              <a:rPr lang="sl-SI" dirty="0" smtClean="0"/>
              <a:t>Kombinacijami snovi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181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 descr="cho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69218" y="1365161"/>
            <a:ext cx="5285277" cy="5241465"/>
          </a:xfrm>
          <a:prstGeom prst="rect">
            <a:avLst/>
          </a:prstGeom>
        </p:spPr>
      </p:pic>
      <p:sp>
        <p:nvSpPr>
          <p:cNvPr id="6" name="Označba mesta besedila 5"/>
          <p:cNvSpPr>
            <a:spLocks noGrp="1"/>
          </p:cNvSpPr>
          <p:nvPr>
            <p:ph type="body" idx="1"/>
          </p:nvPr>
        </p:nvSpPr>
        <p:spPr>
          <a:xfrm>
            <a:off x="369218" y="180304"/>
            <a:ext cx="4396338" cy="961555"/>
          </a:xfrm>
        </p:spPr>
        <p:txBody>
          <a:bodyPr/>
          <a:lstStyle/>
          <a:p>
            <a:r>
              <a:rPr lang="sl-SI" dirty="0"/>
              <a:t>Fermentacija OH in sproščanje plina</a:t>
            </a:r>
          </a:p>
        </p:txBody>
      </p:sp>
      <p:sp>
        <p:nvSpPr>
          <p:cNvPr id="7" name="Označba mesta besedila 6"/>
          <p:cNvSpPr>
            <a:spLocks noGrp="1"/>
          </p:cNvSpPr>
          <p:nvPr>
            <p:ph type="body" sz="quarter" idx="3"/>
          </p:nvPr>
        </p:nvSpPr>
        <p:spPr>
          <a:xfrm>
            <a:off x="5950039" y="180304"/>
            <a:ext cx="4396339" cy="961555"/>
          </a:xfrm>
        </p:spPr>
        <p:txBody>
          <a:bodyPr/>
          <a:lstStyle/>
          <a:p>
            <a:r>
              <a:rPr lang="sl-SI" dirty="0" smtClean="0"/>
              <a:t>Selektivno za G- in </a:t>
            </a:r>
            <a:r>
              <a:rPr lang="sl-SI" dirty="0" err="1" smtClean="0"/>
              <a:t>enterob</a:t>
            </a:r>
            <a:r>
              <a:rPr lang="sl-SI" dirty="0" smtClean="0"/>
              <a:t>.</a:t>
            </a:r>
          </a:p>
          <a:p>
            <a:r>
              <a:rPr lang="sl-SI" dirty="0" smtClean="0"/>
              <a:t>Fermentacija laktoze</a:t>
            </a:r>
            <a:endParaRPr lang="sl-SI" dirty="0"/>
          </a:p>
        </p:txBody>
      </p:sp>
      <p:pic>
        <p:nvPicPr>
          <p:cNvPr id="9" name="Content Placeholder 3" descr="macconkey.jpg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950039" y="1365161"/>
            <a:ext cx="5846898" cy="524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428679" y="283335"/>
            <a:ext cx="4599427" cy="1210614"/>
          </a:xfrm>
        </p:spPr>
        <p:txBody>
          <a:bodyPr/>
          <a:lstStyle/>
          <a:p>
            <a:r>
              <a:rPr lang="sl-SI" dirty="0" err="1" smtClean="0"/>
              <a:t>Koagulazni</a:t>
            </a:r>
            <a:r>
              <a:rPr lang="sl-SI" dirty="0" smtClean="0"/>
              <a:t> test</a:t>
            </a:r>
          </a:p>
          <a:p>
            <a:r>
              <a:rPr lang="sl-SI" i="1" dirty="0" err="1" smtClean="0"/>
              <a:t>Staphylococcus</a:t>
            </a:r>
            <a:r>
              <a:rPr lang="sl-SI" i="1" dirty="0" smtClean="0"/>
              <a:t> </a:t>
            </a:r>
            <a:r>
              <a:rPr lang="sl-SI" i="1" dirty="0" err="1" smtClean="0"/>
              <a:t>aureus</a:t>
            </a:r>
            <a:endParaRPr lang="sl-SI" i="1" dirty="0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234224" y="2445913"/>
            <a:ext cx="5009032" cy="966988"/>
          </a:xfrm>
        </p:spPr>
        <p:txBody>
          <a:bodyPr/>
          <a:lstStyle/>
          <a:p>
            <a:r>
              <a:rPr lang="sl-SI" dirty="0" err="1" smtClean="0"/>
              <a:t>Katalazni</a:t>
            </a:r>
            <a:r>
              <a:rPr lang="sl-SI" dirty="0" smtClean="0"/>
              <a:t> test</a:t>
            </a:r>
            <a:endParaRPr lang="sl-SI" dirty="0"/>
          </a:p>
        </p:txBody>
      </p:sp>
      <p:pic>
        <p:nvPicPr>
          <p:cNvPr id="8" name="Content Placeholder 5" descr="coag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40843" y="1905000"/>
            <a:ext cx="5232679" cy="2843225"/>
          </a:xfrm>
          <a:prstGeom prst="rect">
            <a:avLst/>
          </a:prstGeom>
        </p:spPr>
      </p:pic>
      <p:pic>
        <p:nvPicPr>
          <p:cNvPr id="9" name="Content Placeholder 6" descr="Catalase.jpg"/>
          <p:cNvPicPr>
            <a:picLocks noGrp="1"/>
          </p:cNvPicPr>
          <p:nvPr>
            <p:ph sz="quarter" idx="4"/>
          </p:nvPr>
        </p:nvPicPr>
        <p:blipFill rotWithShape="1">
          <a:blip r:embed="rId3" cstate="print"/>
          <a:srcRect t="2839"/>
          <a:stretch/>
        </p:blipFill>
        <p:spPr>
          <a:xfrm>
            <a:off x="6234224" y="3675416"/>
            <a:ext cx="5562824" cy="28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4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3177634" y="270996"/>
            <a:ext cx="4396338" cy="576262"/>
          </a:xfrm>
        </p:spPr>
        <p:txBody>
          <a:bodyPr/>
          <a:lstStyle/>
          <a:p>
            <a:r>
              <a:rPr lang="sl-SI" dirty="0" err="1" smtClean="0"/>
              <a:t>Oksidazni</a:t>
            </a:r>
            <a:r>
              <a:rPr lang="sl-SI" dirty="0" smtClean="0"/>
              <a:t> test</a:t>
            </a:r>
            <a:endParaRPr lang="sl-SI" dirty="0"/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3177081" y="5209505"/>
            <a:ext cx="4396339" cy="1258910"/>
          </a:xfrm>
        </p:spPr>
        <p:txBody>
          <a:bodyPr/>
          <a:lstStyle/>
          <a:p>
            <a:r>
              <a:rPr lang="sl-SI" dirty="0" err="1" smtClean="0"/>
              <a:t>Citokrom</a:t>
            </a:r>
            <a:r>
              <a:rPr lang="sl-SI" dirty="0" smtClean="0"/>
              <a:t> c oksidaza</a:t>
            </a:r>
          </a:p>
          <a:p>
            <a:r>
              <a:rPr lang="sl-SI" dirty="0" smtClean="0"/>
              <a:t>Encim elektronske transportne verige</a:t>
            </a:r>
          </a:p>
        </p:txBody>
      </p:sp>
      <p:pic>
        <p:nvPicPr>
          <p:cNvPr id="7" name="Content Placeholder 4" descr="oxidaseswab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177633" y="1263907"/>
            <a:ext cx="4395787" cy="353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4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272623" y="360607"/>
            <a:ext cx="6495223" cy="1519707"/>
          </a:xfrm>
        </p:spPr>
        <p:txBody>
          <a:bodyPr/>
          <a:lstStyle/>
          <a:p>
            <a:r>
              <a:rPr lang="sl-SI" dirty="0" err="1" smtClean="0"/>
              <a:t>Russellov</a:t>
            </a:r>
            <a:r>
              <a:rPr lang="sl-SI" dirty="0" smtClean="0"/>
              <a:t> test fermentacija dveh sladkorjev (desno)</a:t>
            </a:r>
            <a:br>
              <a:rPr lang="sl-SI" dirty="0" smtClean="0"/>
            </a:br>
            <a:r>
              <a:rPr lang="sl-SI" dirty="0" smtClean="0"/>
              <a:t>Trojni sladkor z železom sproščanje plina (spodaj)</a:t>
            </a:r>
            <a:endParaRPr lang="sl-SI" dirty="0"/>
          </a:p>
        </p:txBody>
      </p:sp>
      <p:pic>
        <p:nvPicPr>
          <p:cNvPr id="8" name="Označba mesta vsebine 7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6163082" y="1552446"/>
            <a:ext cx="6156103" cy="3772423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r="17994" b="19801"/>
          <a:stretch/>
        </p:blipFill>
        <p:spPr>
          <a:xfrm>
            <a:off x="272623" y="2044029"/>
            <a:ext cx="6121735" cy="462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4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1285261" y="477432"/>
            <a:ext cx="4396338" cy="576262"/>
          </a:xfrm>
        </p:spPr>
        <p:txBody>
          <a:bodyPr/>
          <a:lstStyle/>
          <a:p>
            <a:r>
              <a:rPr lang="sl-SI" dirty="0" err="1" smtClean="0"/>
              <a:t>Ureazni</a:t>
            </a:r>
            <a:r>
              <a:rPr lang="sl-SI" dirty="0" smtClean="0"/>
              <a:t> test</a:t>
            </a:r>
            <a:endParaRPr lang="sl-SI" dirty="0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306" y="1705419"/>
            <a:ext cx="2499520" cy="4550919"/>
          </a:xfrm>
        </p:spPr>
      </p:pic>
    </p:spTree>
    <p:extLst>
      <p:ext uri="{BB962C8B-B14F-4D97-AF65-F5344CB8AC3E}">
        <p14:creationId xmlns:p14="http://schemas.microsoft.com/office/powerpoint/2010/main" val="340938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Serija </a:t>
            </a:r>
            <a:r>
              <a:rPr lang="sl-SI" dirty="0"/>
              <a:t>testov IMVC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sz="2000" dirty="0" smtClean="0"/>
              <a:t>(</a:t>
            </a:r>
            <a:r>
              <a:rPr lang="sl-SI" sz="2000" dirty="0" err="1" smtClean="0"/>
              <a:t>indol</a:t>
            </a:r>
            <a:r>
              <a:rPr lang="sl-SI" sz="2000" dirty="0" smtClean="0"/>
              <a:t>, metil rdeče, </a:t>
            </a:r>
            <a:r>
              <a:rPr lang="sl-SI" sz="2000" dirty="0" err="1" smtClean="0"/>
              <a:t>Vogues-Proskauer</a:t>
            </a:r>
            <a:r>
              <a:rPr lang="sl-SI" sz="2000" dirty="0" smtClean="0"/>
              <a:t>, citrat</a:t>
            </a:r>
            <a:endParaRPr lang="sl-SI" sz="2000" dirty="0"/>
          </a:p>
        </p:txBody>
      </p:sp>
      <p:sp>
        <p:nvSpPr>
          <p:cNvPr id="9" name="Označba mesta besedila 8"/>
          <p:cNvSpPr>
            <a:spLocks noGrp="1"/>
          </p:cNvSpPr>
          <p:nvPr>
            <p:ph type="body" idx="1"/>
          </p:nvPr>
        </p:nvSpPr>
        <p:spPr>
          <a:xfrm>
            <a:off x="646111" y="1895793"/>
            <a:ext cx="4396338" cy="576262"/>
          </a:xfrm>
        </p:spPr>
        <p:txBody>
          <a:bodyPr/>
          <a:lstStyle/>
          <a:p>
            <a:r>
              <a:rPr lang="sl-SI" dirty="0" err="1" smtClean="0"/>
              <a:t>Indol</a:t>
            </a:r>
            <a:r>
              <a:rPr lang="sl-SI" dirty="0" smtClean="0"/>
              <a:t> – razgradnja triptofana</a:t>
            </a:r>
            <a:endParaRPr lang="sl-SI" dirty="0"/>
          </a:p>
        </p:txBody>
      </p:sp>
      <p:sp>
        <p:nvSpPr>
          <p:cNvPr id="11" name="Označba mesta besedila 10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5878478" cy="576262"/>
          </a:xfrm>
        </p:spPr>
        <p:txBody>
          <a:bodyPr/>
          <a:lstStyle/>
          <a:p>
            <a:r>
              <a:rPr lang="sl-SI" dirty="0" smtClean="0"/>
              <a:t>Metil rdeče – nastanek organskih kislin </a:t>
            </a:r>
            <a:endParaRPr lang="sl-SI" dirty="0"/>
          </a:p>
        </p:txBody>
      </p:sp>
      <p:pic>
        <p:nvPicPr>
          <p:cNvPr id="13" name="Picture Placeholder 4" descr="indole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405150" y="2572265"/>
            <a:ext cx="2878260" cy="3741738"/>
          </a:xfrm>
          <a:prstGeom prst="rect">
            <a:avLst/>
          </a:prstGeom>
        </p:spPr>
      </p:pic>
      <p:pic>
        <p:nvPicPr>
          <p:cNvPr id="14" name="Content Placeholder 3" descr="mr.jpg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722865" y="2533014"/>
            <a:ext cx="3741738" cy="374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295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646111" y="1764957"/>
            <a:ext cx="4396338" cy="576262"/>
          </a:xfrm>
        </p:spPr>
        <p:txBody>
          <a:bodyPr/>
          <a:lstStyle/>
          <a:p>
            <a:r>
              <a:rPr lang="sl-SI" dirty="0" err="1" smtClean="0"/>
              <a:t>Vogues-Proskauer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>tip fermentacije</a:t>
            </a:r>
            <a:endParaRPr lang="sl-SI" dirty="0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l-SI" dirty="0" err="1" smtClean="0"/>
              <a:t>Citratni</a:t>
            </a:r>
            <a:r>
              <a:rPr lang="sl-SI" dirty="0" smtClean="0"/>
              <a:t> test – citrat kot vir C</a:t>
            </a:r>
            <a:endParaRPr lang="sl-SI" dirty="0"/>
          </a:p>
        </p:txBody>
      </p:sp>
      <p:pic>
        <p:nvPicPr>
          <p:cNvPr id="7" name="Content Placeholder 3" descr="vp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6111" y="2654643"/>
            <a:ext cx="3741738" cy="3741738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729" y="3006254"/>
            <a:ext cx="3390127" cy="3390127"/>
          </a:xfrm>
          <a:prstGeom prst="rect">
            <a:avLst/>
          </a:prstGeom>
        </p:spPr>
      </p:pic>
      <p:pic>
        <p:nvPicPr>
          <p:cNvPr id="9" name="Označba mesta vsebine 8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72" y="2654643"/>
            <a:ext cx="2806303" cy="3741738"/>
          </a:xfrm>
        </p:spPr>
      </p:pic>
    </p:spTree>
    <p:extLst>
      <p:ext uri="{BB962C8B-B14F-4D97-AF65-F5344CB8AC3E}">
        <p14:creationId xmlns:p14="http://schemas.microsoft.com/office/powerpoint/2010/main" val="12734173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1103312" y="1713470"/>
            <a:ext cx="4679649" cy="767792"/>
          </a:xfrm>
        </p:spPr>
        <p:txBody>
          <a:bodyPr/>
          <a:lstStyle/>
          <a:p>
            <a:r>
              <a:rPr lang="sl-SI" dirty="0" smtClean="0"/>
              <a:t>Test OF</a:t>
            </a:r>
            <a:endParaRPr lang="sl-SI" dirty="0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8" name="Označba mesta vsebine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73" y="3635409"/>
            <a:ext cx="4395788" cy="1914370"/>
          </a:xfrm>
        </p:spPr>
      </p:pic>
      <p:pic>
        <p:nvPicPr>
          <p:cNvPr id="7" name="Označba mesta vsebine 6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03313" y="2833816"/>
            <a:ext cx="1326849" cy="3517557"/>
          </a:xfrm>
          <a:prstGeom prst="rect">
            <a:avLst/>
          </a:prstGeom>
        </p:spPr>
      </p:pic>
      <p:pic>
        <p:nvPicPr>
          <p:cNvPr id="9" name="Slika 8"/>
          <p:cNvPicPr/>
          <p:nvPr/>
        </p:nvPicPr>
        <p:blipFill>
          <a:blip r:embed="rId4"/>
          <a:stretch>
            <a:fillRect/>
          </a:stretch>
        </p:blipFill>
        <p:spPr>
          <a:xfrm>
            <a:off x="2673178" y="2833816"/>
            <a:ext cx="1313936" cy="3517557"/>
          </a:xfrm>
          <a:prstGeom prst="rect">
            <a:avLst/>
          </a:prstGeom>
        </p:spPr>
      </p:pic>
      <p:pic>
        <p:nvPicPr>
          <p:cNvPr id="10" name="Slika 9"/>
          <p:cNvPicPr/>
          <p:nvPr/>
        </p:nvPicPr>
        <p:blipFill>
          <a:blip r:embed="rId5"/>
          <a:stretch>
            <a:fillRect/>
          </a:stretch>
        </p:blipFill>
        <p:spPr>
          <a:xfrm>
            <a:off x="4230130" y="2833816"/>
            <a:ext cx="1424365" cy="351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674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Hidroliza škroba</a:t>
            </a:r>
            <a:endParaRPr lang="sl-SI" dirty="0"/>
          </a:p>
        </p:txBody>
      </p:sp>
      <p:pic>
        <p:nvPicPr>
          <p:cNvPr id="7" name="Označba mesta vsebine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95" y="2737049"/>
            <a:ext cx="4395787" cy="3296840"/>
          </a:xfrm>
        </p:spPr>
      </p:pic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828668" y="1898073"/>
            <a:ext cx="4396339" cy="576262"/>
          </a:xfrm>
        </p:spPr>
        <p:txBody>
          <a:bodyPr/>
          <a:lstStyle/>
          <a:p>
            <a:r>
              <a:rPr lang="sl-SI" dirty="0"/>
              <a:t>Nastanek </a:t>
            </a:r>
            <a:r>
              <a:rPr lang="sl-SI" dirty="0" smtClean="0"/>
              <a:t>H</a:t>
            </a:r>
            <a:r>
              <a:rPr lang="sl-SI" baseline="-25000" dirty="0" smtClean="0"/>
              <a:t>2</a:t>
            </a:r>
            <a:r>
              <a:rPr lang="sl-SI" dirty="0" smtClean="0"/>
              <a:t>S</a:t>
            </a:r>
            <a:endParaRPr lang="sl-SI" dirty="0"/>
          </a:p>
        </p:txBody>
      </p:sp>
      <p:pic>
        <p:nvPicPr>
          <p:cNvPr id="8" name="Označba mesta vsebine 7"/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99870" y="2737049"/>
            <a:ext cx="1647568" cy="329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747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1198241" y="431936"/>
            <a:ext cx="4396338" cy="576262"/>
          </a:xfrm>
        </p:spPr>
        <p:txBody>
          <a:bodyPr/>
          <a:lstStyle/>
          <a:p>
            <a:r>
              <a:rPr lang="sl-SI" dirty="0" smtClean="0"/>
              <a:t>Hemoliza</a:t>
            </a:r>
            <a:endParaRPr lang="sl-SI" dirty="0"/>
          </a:p>
        </p:txBody>
      </p:sp>
      <p:pic>
        <p:nvPicPr>
          <p:cNvPr id="7" name="Označba mesta vsebine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3" y="1529448"/>
            <a:ext cx="7843262" cy="4902037"/>
          </a:xfrm>
        </p:spPr>
      </p:pic>
      <p:pic>
        <p:nvPicPr>
          <p:cNvPr id="8" name="Slika 7" descr="http://academic.pgcc.edu/%7Ekroberts/Lecture/Chapter%206/DifferentialMedia_L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83"/>
          <a:stretch/>
        </p:blipFill>
        <p:spPr bwMode="auto">
          <a:xfrm>
            <a:off x="7772400" y="174769"/>
            <a:ext cx="4177145" cy="4179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3120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Odnos do kisika</a:t>
            </a:r>
            <a:endParaRPr lang="sl-SI" dirty="0"/>
          </a:p>
        </p:txBody>
      </p:sp>
      <p:pic>
        <p:nvPicPr>
          <p:cNvPr id="12" name="Označba mesta vsebine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092" y="1779050"/>
            <a:ext cx="5006336" cy="3582659"/>
          </a:xfrm>
        </p:spPr>
      </p:pic>
      <p:pic>
        <p:nvPicPr>
          <p:cNvPr id="14" name="Označba mesta vsebine 1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95" y="1779051"/>
            <a:ext cx="5982626" cy="3582659"/>
          </a:xfrm>
        </p:spPr>
      </p:pic>
    </p:spTree>
    <p:extLst>
      <p:ext uri="{BB962C8B-B14F-4D97-AF65-F5344CB8AC3E}">
        <p14:creationId xmlns:p14="http://schemas.microsoft.com/office/powerpoint/2010/main" val="8319584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Test </a:t>
            </a:r>
            <a:r>
              <a:rPr lang="sl-SI" dirty="0" err="1" smtClean="0"/>
              <a:t>motilnosti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3466" y="2861104"/>
            <a:ext cx="5117756" cy="2558878"/>
          </a:xfrm>
        </p:spPr>
      </p:pic>
      <p:pic>
        <p:nvPicPr>
          <p:cNvPr id="6" name="Označba mesta vsebin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911" y="321276"/>
            <a:ext cx="3975915" cy="3904735"/>
          </a:xfr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05" y="2957383"/>
            <a:ext cx="3352242" cy="3742038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341" y="3214571"/>
            <a:ext cx="4646467" cy="34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besedila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Ostale lastnosti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l-SI" sz="2400" dirty="0" smtClean="0"/>
              <a:t>Toleranca na:</a:t>
            </a:r>
          </a:p>
          <a:p>
            <a:pPr lvl="1"/>
            <a:r>
              <a:rPr lang="sl-SI" sz="2000" dirty="0" smtClean="0"/>
              <a:t>pH</a:t>
            </a:r>
          </a:p>
          <a:p>
            <a:pPr lvl="1"/>
            <a:r>
              <a:rPr lang="sl-SI" sz="2000" dirty="0" smtClean="0"/>
              <a:t>Konc. NaCl</a:t>
            </a:r>
          </a:p>
          <a:p>
            <a:r>
              <a:rPr lang="sl-SI" sz="2400" dirty="0" smtClean="0"/>
              <a:t>Optimalna T</a:t>
            </a:r>
          </a:p>
          <a:p>
            <a:r>
              <a:rPr lang="sl-SI" sz="2400" dirty="0" smtClean="0"/>
              <a:t>Idr.</a:t>
            </a:r>
          </a:p>
        </p:txBody>
      </p:sp>
      <p:sp>
        <p:nvSpPr>
          <p:cNvPr id="6" name="Označba mesta besedila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l-SI" dirty="0" smtClean="0"/>
              <a:t>Različna gojišča</a:t>
            </a:r>
            <a:endParaRPr lang="sl-SI" dirty="0"/>
          </a:p>
        </p:txBody>
      </p:sp>
      <p:sp>
        <p:nvSpPr>
          <p:cNvPr id="7" name="Označba mesta vsebine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l-SI" sz="2400" dirty="0" smtClean="0"/>
              <a:t>Obogatitveno</a:t>
            </a:r>
          </a:p>
          <a:p>
            <a:r>
              <a:rPr lang="sl-SI" sz="2400" dirty="0" smtClean="0"/>
              <a:t>Selektivno</a:t>
            </a:r>
          </a:p>
          <a:p>
            <a:pPr lvl="1"/>
            <a:r>
              <a:rPr lang="sl-SI" sz="2000" dirty="0" smtClean="0"/>
              <a:t>Glede na hranila</a:t>
            </a:r>
          </a:p>
          <a:p>
            <a:pPr lvl="1"/>
            <a:r>
              <a:rPr lang="sl-SI" sz="2000" dirty="0" smtClean="0"/>
              <a:t>Toleranca določenih snovi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l-SI" sz="2000" dirty="0" err="1" smtClean="0"/>
              <a:t>Antibiogrami</a:t>
            </a:r>
            <a:endParaRPr lang="sl-SI" sz="2000" dirty="0" smtClean="0"/>
          </a:p>
          <a:p>
            <a:r>
              <a:rPr lang="sl-SI" sz="2400" dirty="0" smtClean="0"/>
              <a:t>Diferencialna gojišča</a:t>
            </a:r>
          </a:p>
          <a:p>
            <a:pPr lvl="1"/>
            <a:r>
              <a:rPr lang="sl-SI" sz="2000" dirty="0"/>
              <a:t>B</a:t>
            </a:r>
            <a:r>
              <a:rPr lang="sl-SI" sz="2000" dirty="0" smtClean="0"/>
              <a:t>arvanje gojišča</a:t>
            </a:r>
          </a:p>
          <a:p>
            <a:pPr lvl="1"/>
            <a:r>
              <a:rPr lang="sl-SI" sz="2000" dirty="0" smtClean="0"/>
              <a:t>Barvanje kolonij</a:t>
            </a:r>
          </a:p>
        </p:txBody>
      </p:sp>
    </p:spTree>
    <p:extLst>
      <p:ext uri="{BB962C8B-B14F-4D97-AF65-F5344CB8AC3E}">
        <p14:creationId xmlns:p14="http://schemas.microsoft.com/office/powerpoint/2010/main" val="56544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Načini odčitavanja testov</a:t>
            </a:r>
            <a:endParaRPr lang="sl-SI" dirty="0"/>
          </a:p>
        </p:txBody>
      </p:sp>
      <p:sp>
        <p:nvSpPr>
          <p:cNvPr id="8" name="Označba mesta vsebine 7"/>
          <p:cNvSpPr>
            <a:spLocks noGrp="1"/>
          </p:cNvSpPr>
          <p:nvPr>
            <p:ph idx="1"/>
          </p:nvPr>
        </p:nvSpPr>
        <p:spPr>
          <a:xfrm>
            <a:off x="1103312" y="1776844"/>
            <a:ext cx="8946541" cy="4471555"/>
          </a:xfrm>
        </p:spPr>
        <p:txBody>
          <a:bodyPr>
            <a:normAutofit/>
          </a:bodyPr>
          <a:lstStyle/>
          <a:p>
            <a:r>
              <a:rPr lang="sl-SI" sz="2400" dirty="0" smtClean="0"/>
              <a:t>Nastanek obarvane oborine</a:t>
            </a:r>
          </a:p>
          <a:p>
            <a:r>
              <a:rPr lang="sl-SI" sz="2400" dirty="0" smtClean="0"/>
              <a:t>Sprememba barve indikatorja</a:t>
            </a:r>
          </a:p>
          <a:p>
            <a:pPr lvl="1"/>
            <a:r>
              <a:rPr lang="sl-SI" sz="2000" dirty="0" smtClean="0"/>
              <a:t>Kislo v bazično</a:t>
            </a:r>
          </a:p>
          <a:p>
            <a:pPr lvl="1"/>
            <a:r>
              <a:rPr lang="sl-SI" sz="2000" dirty="0" smtClean="0"/>
              <a:t>Bazično v kislo</a:t>
            </a:r>
          </a:p>
          <a:p>
            <a:pPr lvl="1"/>
            <a:r>
              <a:rPr lang="sl-SI" sz="2000" dirty="0" smtClean="0"/>
              <a:t>Ipd.</a:t>
            </a:r>
          </a:p>
          <a:p>
            <a:r>
              <a:rPr lang="sl-SI" sz="2400" dirty="0" smtClean="0"/>
              <a:t>Razbarvanje ali obarvanje gojišča</a:t>
            </a:r>
          </a:p>
          <a:p>
            <a:r>
              <a:rPr lang="sl-SI" sz="2400" dirty="0" smtClean="0"/>
              <a:t>Nastanek plina</a:t>
            </a:r>
          </a:p>
          <a:p>
            <a:r>
              <a:rPr lang="sl-SI" sz="2400" dirty="0" smtClean="0"/>
              <a:t>Primerjava različnih delov gojišča</a:t>
            </a:r>
          </a:p>
          <a:p>
            <a:r>
              <a:rPr lang="sl-SI" sz="2400" dirty="0" smtClean="0"/>
              <a:t>Način in zmožnost rasti</a:t>
            </a:r>
          </a:p>
        </p:txBody>
      </p:sp>
    </p:spTree>
    <p:extLst>
      <p:ext uri="{BB962C8B-B14F-4D97-AF65-F5344CB8AC3E}">
        <p14:creationId xmlns:p14="http://schemas.microsoft.com/office/powerpoint/2010/main" val="257771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API test – </a:t>
            </a:r>
            <a:r>
              <a:rPr lang="sl-SI" dirty="0" err="1" smtClean="0"/>
              <a:t>analytical</a:t>
            </a:r>
            <a:r>
              <a:rPr lang="sl-SI" dirty="0" smtClean="0"/>
              <a:t> profile </a:t>
            </a:r>
            <a:r>
              <a:rPr lang="sl-SI" dirty="0" err="1" smtClean="0"/>
              <a:t>index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5" y="1570061"/>
            <a:ext cx="4921889" cy="4826319"/>
          </a:xfrm>
        </p:spPr>
      </p:pic>
      <p:pic>
        <p:nvPicPr>
          <p:cNvPr id="6" name="Označba mesta vsebin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020" y="1570061"/>
            <a:ext cx="5755984" cy="4311755"/>
          </a:xfrm>
        </p:spPr>
      </p:pic>
    </p:spTree>
    <p:extLst>
      <p:ext uri="{BB962C8B-B14F-4D97-AF65-F5344CB8AC3E}">
        <p14:creationId xmlns:p14="http://schemas.microsoft.com/office/powerpoint/2010/main" val="316089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808" y="0"/>
            <a:ext cx="4133369" cy="6857871"/>
          </a:xfrm>
        </p:spPr>
      </p:pic>
    </p:spTree>
    <p:extLst>
      <p:ext uri="{BB962C8B-B14F-4D97-AF65-F5344CB8AC3E}">
        <p14:creationId xmlns:p14="http://schemas.microsoft.com/office/powerpoint/2010/main" val="153607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Genetske analize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04293" y="1600200"/>
            <a:ext cx="8946541" cy="4603173"/>
          </a:xfrm>
        </p:spPr>
        <p:txBody>
          <a:bodyPr>
            <a:normAutofit/>
          </a:bodyPr>
          <a:lstStyle/>
          <a:p>
            <a:r>
              <a:rPr lang="sl-SI" sz="2400" dirty="0" smtClean="0"/>
              <a:t>Izolacija DNA</a:t>
            </a:r>
          </a:p>
          <a:p>
            <a:r>
              <a:rPr lang="sl-SI" sz="2400" dirty="0" smtClean="0"/>
              <a:t>PCR</a:t>
            </a:r>
          </a:p>
          <a:p>
            <a:pPr lvl="1"/>
            <a:r>
              <a:rPr lang="sl-SI" sz="2000" dirty="0" smtClean="0"/>
              <a:t>Real time PCR</a:t>
            </a:r>
          </a:p>
          <a:p>
            <a:pPr lvl="1"/>
            <a:r>
              <a:rPr lang="sl-SI" sz="2000" dirty="0" smtClean="0"/>
              <a:t>Kvantitativni PCR</a:t>
            </a:r>
          </a:p>
          <a:p>
            <a:pPr lvl="1"/>
            <a:r>
              <a:rPr lang="sl-SI" sz="2000" dirty="0" smtClean="0"/>
              <a:t>Idr.</a:t>
            </a:r>
          </a:p>
          <a:p>
            <a:r>
              <a:rPr lang="sl-SI" sz="2400" dirty="0" smtClean="0"/>
              <a:t>Sekvenčne analize</a:t>
            </a:r>
          </a:p>
          <a:p>
            <a:pPr lvl="1"/>
            <a:r>
              <a:rPr lang="sl-SI" sz="2000" dirty="0" smtClean="0"/>
              <a:t>16S </a:t>
            </a:r>
            <a:r>
              <a:rPr lang="sl-SI" sz="2000" dirty="0" err="1" smtClean="0"/>
              <a:t>rRNA</a:t>
            </a:r>
            <a:r>
              <a:rPr lang="sl-SI" sz="2000" dirty="0" smtClean="0"/>
              <a:t> sekvenca - </a:t>
            </a:r>
          </a:p>
          <a:p>
            <a:pPr lvl="1"/>
            <a:r>
              <a:rPr lang="sl-SI" sz="2000" dirty="0" smtClean="0"/>
              <a:t>Idr. geni</a:t>
            </a:r>
          </a:p>
          <a:p>
            <a:r>
              <a:rPr lang="sl-SI" sz="2400" dirty="0" smtClean="0"/>
              <a:t>RFLP (</a:t>
            </a:r>
            <a:r>
              <a:rPr lang="sl-SI" sz="2400" dirty="0" err="1" smtClean="0"/>
              <a:t>tRFLP</a:t>
            </a:r>
            <a:r>
              <a:rPr lang="sl-SI" sz="2400" dirty="0" smtClean="0"/>
              <a:t>) - restrikcija</a:t>
            </a:r>
          </a:p>
          <a:p>
            <a:r>
              <a:rPr lang="sl-SI" sz="2400" dirty="0" err="1" smtClean="0"/>
              <a:t>Denaturacijske</a:t>
            </a:r>
            <a:r>
              <a:rPr lang="sl-SI" sz="2400" dirty="0" smtClean="0"/>
              <a:t> tehnike</a:t>
            </a:r>
          </a:p>
          <a:p>
            <a:endParaRPr lang="sl-SI" sz="2400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36" y="1152983"/>
            <a:ext cx="50800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9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Izolacija DNA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 smtClean="0"/>
              <a:t>Ločitev gojišča od celic</a:t>
            </a:r>
          </a:p>
          <a:p>
            <a:r>
              <a:rPr lang="sl-SI" sz="2400" dirty="0" smtClean="0"/>
              <a:t>Liza celic</a:t>
            </a:r>
          </a:p>
          <a:p>
            <a:r>
              <a:rPr lang="sl-SI" sz="2400" dirty="0" smtClean="0"/>
              <a:t>Odstranjevanje celičnih komponent</a:t>
            </a:r>
          </a:p>
          <a:p>
            <a:pPr lvl="1"/>
            <a:r>
              <a:rPr lang="sl-SI" sz="2000" dirty="0" smtClean="0"/>
              <a:t>Proteini</a:t>
            </a:r>
          </a:p>
          <a:p>
            <a:pPr lvl="1"/>
            <a:r>
              <a:rPr lang="sl-SI" sz="2000" dirty="0" smtClean="0"/>
              <a:t>Lipidi</a:t>
            </a:r>
          </a:p>
          <a:p>
            <a:r>
              <a:rPr lang="sl-SI" sz="2200" dirty="0" smtClean="0"/>
              <a:t>Odstrani RNA</a:t>
            </a:r>
          </a:p>
          <a:p>
            <a:r>
              <a:rPr lang="sl-SI" sz="2200" dirty="0" smtClean="0"/>
              <a:t>Elektroforeza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54" y="452718"/>
            <a:ext cx="3856005" cy="4912108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980" y="4150658"/>
            <a:ext cx="2679204" cy="253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5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RFLP - </a:t>
            </a:r>
            <a:r>
              <a:rPr lang="sl-SI" dirty="0" err="1"/>
              <a:t>restriction</a:t>
            </a:r>
            <a:r>
              <a:rPr lang="sl-SI" dirty="0"/>
              <a:t> fragment </a:t>
            </a:r>
            <a:r>
              <a:rPr lang="sl-SI" dirty="0" err="1"/>
              <a:t>length</a:t>
            </a:r>
            <a:r>
              <a:rPr lang="sl-SI" dirty="0"/>
              <a:t> </a:t>
            </a:r>
            <a:r>
              <a:rPr lang="sl-SI" dirty="0" err="1"/>
              <a:t>polymorphism</a:t>
            </a:r>
            <a:endParaRPr lang="sl-SI" dirty="0"/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4"/>
          <a:stretch/>
        </p:blipFill>
        <p:spPr>
          <a:xfrm>
            <a:off x="6986809" y="1538905"/>
            <a:ext cx="4881920" cy="3656550"/>
          </a:xfrm>
        </p:spPr>
      </p:pic>
      <p:pic>
        <p:nvPicPr>
          <p:cNvPr id="7" name="Označba mesta vsebine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8" y="2950917"/>
            <a:ext cx="6168286" cy="3577606"/>
          </a:xfrm>
        </p:spPr>
      </p:pic>
    </p:spTree>
    <p:extLst>
      <p:ext uri="{BB962C8B-B14F-4D97-AF65-F5344CB8AC3E}">
        <p14:creationId xmlns:p14="http://schemas.microsoft.com/office/powerpoint/2010/main" val="39499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7" y="1579418"/>
            <a:ext cx="5917250" cy="4572000"/>
          </a:xfrm>
        </p:spPr>
      </p:pic>
      <p:pic>
        <p:nvPicPr>
          <p:cNvPr id="6" name="Označba mesta vsebin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129" y="1475510"/>
            <a:ext cx="5062880" cy="4675908"/>
          </a:xfrm>
        </p:spPr>
      </p:pic>
    </p:spTree>
    <p:extLst>
      <p:ext uri="{BB962C8B-B14F-4D97-AF65-F5344CB8AC3E}">
        <p14:creationId xmlns:p14="http://schemas.microsoft.com/office/powerpoint/2010/main" val="151888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Denaturacija DNA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646111" y="1853248"/>
            <a:ext cx="4396339" cy="4195763"/>
          </a:xfrm>
        </p:spPr>
        <p:txBody>
          <a:bodyPr/>
          <a:lstStyle/>
          <a:p>
            <a:r>
              <a:rPr lang="sl-SI" dirty="0" smtClean="0"/>
              <a:t>Termična</a:t>
            </a:r>
          </a:p>
          <a:p>
            <a:r>
              <a:rPr lang="sl-SI" dirty="0" smtClean="0"/>
              <a:t>Kemična</a:t>
            </a:r>
          </a:p>
          <a:p>
            <a:r>
              <a:rPr lang="sl-SI" dirty="0" smtClean="0"/>
              <a:t>Denaturacija v </a:t>
            </a:r>
            <a:r>
              <a:rPr lang="sl-SI" dirty="0" err="1" smtClean="0"/>
              <a:t>elektroforeznem</a:t>
            </a:r>
            <a:r>
              <a:rPr lang="sl-SI" dirty="0" smtClean="0"/>
              <a:t> gelu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969" y="1853249"/>
            <a:ext cx="6388654" cy="3695496"/>
          </a:xfrm>
        </p:spPr>
      </p:pic>
    </p:spTree>
    <p:extLst>
      <p:ext uri="{BB962C8B-B14F-4D97-AF65-F5344CB8AC3E}">
        <p14:creationId xmlns:p14="http://schemas.microsoft.com/office/powerpoint/2010/main" val="38661154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72" y="0"/>
            <a:ext cx="9144000" cy="6858000"/>
          </a:xfrm>
        </p:spPr>
      </p:pic>
      <p:sp>
        <p:nvSpPr>
          <p:cNvPr id="7" name="Označba mesta vsebine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533801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značba mesta vsebine 4"/>
          <p:cNvSpPr>
            <a:spLocks noGrp="1"/>
          </p:cNvSpPr>
          <p:nvPr>
            <p:ph sz="half" idx="2"/>
          </p:nvPr>
        </p:nvSpPr>
        <p:spPr>
          <a:xfrm>
            <a:off x="495300" y="3062250"/>
            <a:ext cx="4396341" cy="2071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 smtClean="0"/>
              <a:t>Oprostite za napake</a:t>
            </a:r>
            <a:endParaRPr lang="sl-SI" sz="2400" dirty="0"/>
          </a:p>
        </p:txBody>
      </p:sp>
      <p:sp>
        <p:nvSpPr>
          <p:cNvPr id="6" name="Označba mesta vsebine 5"/>
          <p:cNvSpPr>
            <a:spLocks noGrp="1"/>
          </p:cNvSpPr>
          <p:nvPr>
            <p:ph sz="half" idx="1"/>
          </p:nvPr>
        </p:nvSpPr>
        <p:spPr>
          <a:xfrm>
            <a:off x="495300" y="953098"/>
            <a:ext cx="4396339" cy="1937702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sl-SI" sz="2400" spc="-100" dirty="0" smtClean="0"/>
              <a:t>Hvala za pozornost</a:t>
            </a:r>
            <a:endParaRPr lang="sl-SI" sz="2400" spc="-100" dirty="0"/>
          </a:p>
        </p:txBody>
      </p:sp>
      <p:pic>
        <p:nvPicPr>
          <p:cNvPr id="7" name="Označba mesta vseb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447" y="0"/>
            <a:ext cx="6844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17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630" y="0"/>
            <a:ext cx="5136385" cy="6858000"/>
          </a:xfrm>
        </p:spPr>
      </p:pic>
      <p:sp>
        <p:nvSpPr>
          <p:cNvPr id="9" name="Označba mesta vsebine 8"/>
          <p:cNvSpPr>
            <a:spLocks noGrp="1"/>
          </p:cNvSpPr>
          <p:nvPr>
            <p:ph sz="half" idx="2"/>
          </p:nvPr>
        </p:nvSpPr>
        <p:spPr>
          <a:xfrm>
            <a:off x="1103035" y="2261178"/>
            <a:ext cx="4396341" cy="4200245"/>
          </a:xfrm>
        </p:spPr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45479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elektreno">
  <a:themeElements>
    <a:clrScheme name="Naelektreno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Naelektreno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elektreno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1408</TotalTime>
  <Words>663</Words>
  <Application>Microsoft Office PowerPoint</Application>
  <PresentationFormat>Širokozaslonsko</PresentationFormat>
  <Paragraphs>209</Paragraphs>
  <Slides>61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61</vt:i4>
      </vt:variant>
    </vt:vector>
  </HeadingPairs>
  <TitlesOfParts>
    <vt:vector size="67" baseType="lpstr">
      <vt:lpstr>Arial</vt:lpstr>
      <vt:lpstr>Calibri</vt:lpstr>
      <vt:lpstr>Century Gothic</vt:lpstr>
      <vt:lpstr>Wingdings</vt:lpstr>
      <vt:lpstr>Wingdings 3</vt:lpstr>
      <vt:lpstr>Naelektreno</vt:lpstr>
      <vt:lpstr>TAKSONOMIJA IN IDENTIFIKACIJA MIKROORGANIZMOV</vt:lpstr>
      <vt:lpstr>Taksonomija = Sistem in metoda</vt:lpstr>
      <vt:lpstr>Merila za razvrščanja</vt:lpstr>
      <vt:lpstr>Zgodovina</vt:lpstr>
      <vt:lpstr>PowerPointova predstavitev</vt:lpstr>
      <vt:lpstr>PowerPointova predstavitev</vt:lpstr>
      <vt:lpstr>PowerPointova predstavitev</vt:lpstr>
      <vt:lpstr>Razvoj delitve živih organizmov</vt:lpstr>
      <vt:lpstr>PowerPointova predstavitev</vt:lpstr>
      <vt:lpstr>PowerPointova predstavitev</vt:lpstr>
      <vt:lpstr>Taksonomske enote - taksoni</vt:lpstr>
      <vt:lpstr>Taksonomija</vt:lpstr>
      <vt:lpstr>Definicija bakterijske vrste</vt:lpstr>
      <vt:lpstr>Identifikacija</vt:lpstr>
      <vt:lpstr>PowerPointova predstavitev</vt:lpstr>
      <vt:lpstr>PowerPointova predstavitev</vt:lpstr>
      <vt:lpstr>Morfološke lastnosti celic in kolonij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Oblika celic</vt:lpstr>
      <vt:lpstr>PowerPointova predstavitev</vt:lpstr>
      <vt:lpstr>PowerPointova predstavitev</vt:lpstr>
      <vt:lpstr>PowerPointova predstavitev</vt:lpstr>
      <vt:lpstr>Clostridum tetani in tetanus</vt:lpstr>
      <vt:lpstr>PowerPointova predstavitev</vt:lpstr>
      <vt:lpstr>Morfološke lastnosti kolonij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Fiziološke in biokemijske lastnosti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Serija testov IMVC (indol, metil rdeče, Vogues-Proskauer, citrat</vt:lpstr>
      <vt:lpstr>PowerPointova predstavitev</vt:lpstr>
      <vt:lpstr>PowerPointova predstavitev</vt:lpstr>
      <vt:lpstr>PowerPointova predstavitev</vt:lpstr>
      <vt:lpstr>PowerPointova predstavitev</vt:lpstr>
      <vt:lpstr>Odnos do kisika</vt:lpstr>
      <vt:lpstr>Test motilnosti</vt:lpstr>
      <vt:lpstr>PowerPointova predstavitev</vt:lpstr>
      <vt:lpstr>Načini odčitavanja testov</vt:lpstr>
      <vt:lpstr>API test – analytical profile index</vt:lpstr>
      <vt:lpstr>PowerPointova predstavitev</vt:lpstr>
      <vt:lpstr>Genetske analize</vt:lpstr>
      <vt:lpstr>Izolacija DNA</vt:lpstr>
      <vt:lpstr>RFLP - restriction fragment length polymorphism</vt:lpstr>
      <vt:lpstr>PowerPointova predstavitev</vt:lpstr>
      <vt:lpstr>Denaturacija DNA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TAKSONOMIJA IN IDENTIFIKACIJA MIKROORGANIZMOV</dc:title>
  <dc:creator>gost</dc:creator>
  <cp:lastModifiedBy>Alma Kapun</cp:lastModifiedBy>
  <cp:revision>81</cp:revision>
  <cp:lastPrinted>2014-12-18T08:38:52Z</cp:lastPrinted>
  <dcterms:created xsi:type="dcterms:W3CDTF">2014-12-14T08:29:39Z</dcterms:created>
  <dcterms:modified xsi:type="dcterms:W3CDTF">2015-09-14T08:00:51Z</dcterms:modified>
</cp:coreProperties>
</file>